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4" r:id="rId1"/>
    <p:sldMasterId id="2147483782" r:id="rId2"/>
    <p:sldMasterId id="2147483790" r:id="rId3"/>
    <p:sldMasterId id="2147483799" r:id="rId4"/>
  </p:sldMasterIdLst>
  <p:notesMasterIdLst>
    <p:notesMasterId r:id="rId14"/>
  </p:notesMasterIdLst>
  <p:handoutMasterIdLst>
    <p:handoutMasterId r:id="rId15"/>
  </p:handoutMasterIdLst>
  <p:sldIdLst>
    <p:sldId id="456" r:id="rId5"/>
    <p:sldId id="502" r:id="rId6"/>
    <p:sldId id="488" r:id="rId7"/>
    <p:sldId id="515" r:id="rId8"/>
    <p:sldId id="560" r:id="rId9"/>
    <p:sldId id="552" r:id="rId10"/>
    <p:sldId id="553" r:id="rId11"/>
    <p:sldId id="554" r:id="rId12"/>
    <p:sldId id="534" r:id="rId13"/>
  </p:sldIdLst>
  <p:sldSz cx="9144000" cy="6858000" type="screen4x3"/>
  <p:notesSz cx="6797675" cy="99266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000" kern="1200" baseline="-250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 baseline="-250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 baseline="-250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 baseline="-250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 baseline="-250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 baseline="-250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 baseline="-250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 baseline="-250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 baseline="-250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Standardabschnitt" id="{B7504AF7-1D50-44B7-B261-03134F6775F3}">
          <p14:sldIdLst>
            <p14:sldId id="456"/>
            <p14:sldId id="502"/>
            <p14:sldId id="488"/>
            <p14:sldId id="515"/>
            <p14:sldId id="560"/>
            <p14:sldId id="552"/>
            <p14:sldId id="553"/>
            <p14:sldId id="554"/>
            <p14:sldId id="53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lincsoy, Aygün (Bildung)" initials="KA(" lastIdx="4" clrIdx="0">
    <p:extLst>
      <p:ext uri="{19B8F6BF-5375-455C-9EA6-DF929625EA0E}">
        <p15:presenceInfo xmlns:p15="http://schemas.microsoft.com/office/powerpoint/2012/main" userId="S-1-5-21-3170351226-4160641934-2211447670-144604" providerId="AD"/>
      </p:ext>
    </p:extLst>
  </p:cmAuthor>
  <p:cmAuthor id="2" name="Rexin, Nele Johanna (Bildung)" initials="RNJ(" lastIdx="5" clrIdx="1">
    <p:extLst>
      <p:ext uri="{19B8F6BF-5375-455C-9EA6-DF929625EA0E}">
        <p15:presenceInfo xmlns:p15="http://schemas.microsoft.com/office/powerpoint/2012/main" userId="S-1-5-21-3170351226-4160641934-2211447670-160346" providerId="AD"/>
      </p:ext>
    </p:extLst>
  </p:cmAuthor>
  <p:cmAuthor id="3" name="Rum, Jessica (Bildung)" initials="RJ(" lastIdx="1" clrIdx="2">
    <p:extLst>
      <p:ext uri="{19B8F6BF-5375-455C-9EA6-DF929625EA0E}">
        <p15:presenceInfo xmlns:p15="http://schemas.microsoft.com/office/powerpoint/2012/main" userId="S-1-5-21-3170351226-4160641934-2211447670-1607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E0F7"/>
    <a:srgbClr val="4D545D"/>
    <a:srgbClr val="C9F1C7"/>
    <a:srgbClr val="D4F8D7"/>
    <a:srgbClr val="BDF5C2"/>
    <a:srgbClr val="C5D8FF"/>
    <a:srgbClr val="8FB4FF"/>
    <a:srgbClr val="6699FF"/>
    <a:srgbClr val="A2E8AF"/>
    <a:srgbClr val="B3FF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46F890A9-2807-4EBB-B81D-B2AA78EC7F39}" styleName="Dunkle Formatvorlage 2 - Akzent 5/Akz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530" autoAdjust="0"/>
    <p:restoredTop sz="95706" autoAdjust="0"/>
  </p:normalViewPr>
  <p:slideViewPr>
    <p:cSldViewPr>
      <p:cViewPr varScale="1">
        <p:scale>
          <a:sx n="91" d="100"/>
          <a:sy n="91" d="100"/>
        </p:scale>
        <p:origin x="629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2764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25162B-8B9E-403C-A862-DE0E3BCA4947}" type="datetimeFigureOut">
              <a:rPr lang="de-DE" smtClean="0"/>
              <a:t>15.06.2026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022295-A096-4CE0-B453-50BC02C0E2D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520635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A8576ED-DEB2-4699-BF36-E5657198F555}" type="datetimeFigureOut">
              <a:rPr lang="de-DE"/>
              <a:pPr>
                <a:defRPr/>
              </a:pPr>
              <a:t>15.06.2026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pPr lvl="0"/>
            <a:endParaRPr lang="de-DE" noProof="0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18E71E8-8A9B-4EAB-8E26-FDDF91A731D3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69742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dirty="0"/>
          </a:p>
        </p:txBody>
      </p:sp>
      <p:sp>
        <p:nvSpPr>
          <p:cNvPr id="6148" name="Datumsplatzhalt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 dirty="0">
                <a:latin typeface="Arial" panose="020B0604020202020204" pitchFamily="34" charset="0"/>
              </a:rPr>
              <a:t>Stand: 23.09.2019</a:t>
            </a:r>
          </a:p>
        </p:txBody>
      </p:sp>
      <p:sp>
        <p:nvSpPr>
          <p:cNvPr id="6149" name="Foliennummernplatzhalter 5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7A5D72E-4034-429A-9FB1-5E10EDCCEDC3}" type="slidenum">
              <a:rPr lang="de-DE" altLang="de-DE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6150" name="Kopfzeilenplatzhalter 6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 dirty="0">
                <a:latin typeface="Arial" panose="020B0604020202020204" pitchFamily="34" charset="0"/>
              </a:rPr>
              <a:t>Die Senatorin für Kinder und Bildung - Beiratssitzung Vegesack 23.09.2019 - 33-13</a:t>
            </a:r>
          </a:p>
        </p:txBody>
      </p:sp>
    </p:spTree>
    <p:extLst>
      <p:ext uri="{BB962C8B-B14F-4D97-AF65-F5344CB8AC3E}">
        <p14:creationId xmlns:p14="http://schemas.microsoft.com/office/powerpoint/2010/main" val="18418198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dirty="0"/>
          </a:p>
        </p:txBody>
      </p:sp>
      <p:sp>
        <p:nvSpPr>
          <p:cNvPr id="20484" name="Datumsplatzhalt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188" indent="-2809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6650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5438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2638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98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70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2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4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200" b="0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Stand: 19.11.2018</a:t>
            </a:r>
          </a:p>
        </p:txBody>
      </p:sp>
      <p:sp>
        <p:nvSpPr>
          <p:cNvPr id="20485" name="Foliennummernplatzhalter 5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188" indent="-2809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6650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5438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2638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98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70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2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4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E4C74B4-4969-43E7-95AE-B978DC96ADB2}" type="slidenum">
              <a:rPr kumimoji="0" lang="de-DE" altLang="de-DE" sz="1200" b="0" i="0" u="none" strike="noStrike" kern="1200" cap="none" spc="0" normalizeH="0" baseline="-2500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altLang="de-DE" sz="1200" b="0" i="0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486" name="Kopfzeilenplatzhalter 6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188" indent="-2809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6650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5438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2638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98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70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2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4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200" b="0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PLANUNGSKONFERENZ Blumenthal KGJ 2019/20</a:t>
            </a:r>
          </a:p>
        </p:txBody>
      </p:sp>
    </p:spTree>
    <p:extLst>
      <p:ext uri="{BB962C8B-B14F-4D97-AF65-F5344CB8AC3E}">
        <p14:creationId xmlns:p14="http://schemas.microsoft.com/office/powerpoint/2010/main" val="1247015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0F8682-866E-014C-80DD-F491C606C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lienbildplatzhalter 1">
            <a:extLst>
              <a:ext uri="{FF2B5EF4-FFF2-40B4-BE49-F238E27FC236}">
                <a16:creationId xmlns:a16="http://schemas.microsoft.com/office/drawing/2014/main" id="{8934E2B3-0B97-9F68-7D78-59001F10182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izenplatzhalter 2">
            <a:extLst>
              <a:ext uri="{FF2B5EF4-FFF2-40B4-BE49-F238E27FC236}">
                <a16:creationId xmlns:a16="http://schemas.microsoft.com/office/drawing/2014/main" id="{7EF8F253-D15E-3203-639F-4977A8E164A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dirty="0"/>
          </a:p>
        </p:txBody>
      </p:sp>
      <p:sp>
        <p:nvSpPr>
          <p:cNvPr id="20484" name="Datumsplatzhalter 3">
            <a:extLst>
              <a:ext uri="{FF2B5EF4-FFF2-40B4-BE49-F238E27FC236}">
                <a16:creationId xmlns:a16="http://schemas.microsoft.com/office/drawing/2014/main" id="{BCB0D747-C533-07C5-B850-6AF7AB3B1C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188" indent="-2809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6650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5438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2638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98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70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2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4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200" b="0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Stand: 19.11.2018</a:t>
            </a:r>
          </a:p>
        </p:txBody>
      </p:sp>
      <p:sp>
        <p:nvSpPr>
          <p:cNvPr id="20485" name="Foliennummernplatzhalter 5">
            <a:extLst>
              <a:ext uri="{FF2B5EF4-FFF2-40B4-BE49-F238E27FC236}">
                <a16:creationId xmlns:a16="http://schemas.microsoft.com/office/drawing/2014/main" id="{3FC1E18D-6D0A-C82D-6CA4-94825EC273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188" indent="-2809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6650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5438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2638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98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70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2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4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E4C74B4-4969-43E7-95AE-B978DC96ADB2}" type="slidenum">
              <a:rPr kumimoji="0" lang="de-DE" altLang="de-DE" sz="1200" b="0" i="0" u="none" strike="noStrike" kern="1200" cap="none" spc="0" normalizeH="0" baseline="-2500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altLang="de-DE" sz="1200" b="0" i="0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486" name="Kopfzeilenplatzhalter 6">
            <a:extLst>
              <a:ext uri="{FF2B5EF4-FFF2-40B4-BE49-F238E27FC236}">
                <a16:creationId xmlns:a16="http://schemas.microsoft.com/office/drawing/2014/main" id="{E4AFEA71-7271-15D6-D61E-0A50C9CDC91C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188" indent="-2809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6650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5438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2638" indent="-2238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98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70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2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438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200" b="0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PLANUNGSKONFERENZ Blumenthal KGJ 2019/20</a:t>
            </a:r>
          </a:p>
        </p:txBody>
      </p:sp>
    </p:spTree>
    <p:extLst>
      <p:ext uri="{BB962C8B-B14F-4D97-AF65-F5344CB8AC3E}">
        <p14:creationId xmlns:p14="http://schemas.microsoft.com/office/powerpoint/2010/main" val="42454868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BF5AB0-57A5-9F0D-FF97-7AE3F3F964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lienbildplatzhalter 1">
            <a:extLst>
              <a:ext uri="{FF2B5EF4-FFF2-40B4-BE49-F238E27FC236}">
                <a16:creationId xmlns:a16="http://schemas.microsoft.com/office/drawing/2014/main" id="{DDE3D0E3-837E-26B3-FC81-1FD2BAC6127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izenplatzhalter 2">
            <a:extLst>
              <a:ext uri="{FF2B5EF4-FFF2-40B4-BE49-F238E27FC236}">
                <a16:creationId xmlns:a16="http://schemas.microsoft.com/office/drawing/2014/main" id="{D3EE8323-9792-02D3-E441-76A4387057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Char char="-"/>
            </a:pPr>
            <a:endParaRPr lang="de-DE" altLang="de-DE"/>
          </a:p>
          <a:p>
            <a:endParaRPr lang="de-DE" altLang="de-DE"/>
          </a:p>
        </p:txBody>
      </p:sp>
      <p:sp>
        <p:nvSpPr>
          <p:cNvPr id="21508" name="Datumsplatzhalter 3">
            <a:extLst>
              <a:ext uri="{FF2B5EF4-FFF2-40B4-BE49-F238E27FC236}">
                <a16:creationId xmlns:a16="http://schemas.microsoft.com/office/drawing/2014/main" id="{CA21815E-4DAD-341C-3A0D-D517B7060B37}"/>
              </a:ext>
            </a:extLst>
          </p:cNvPr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11200" indent="-2698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00138" indent="-2143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43050" indent="-2143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85963" indent="-2143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43163" indent="-2143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00363" indent="-2143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57563" indent="-2143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14763" indent="-2143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>
                <a:latin typeface="Arial" panose="020B0604020202020204" pitchFamily="34" charset="0"/>
              </a:rPr>
              <a:t>Stand: 19.11.2018</a:t>
            </a:r>
          </a:p>
        </p:txBody>
      </p:sp>
      <p:sp>
        <p:nvSpPr>
          <p:cNvPr id="21509" name="Foliennummernplatzhalter 5">
            <a:extLst>
              <a:ext uri="{FF2B5EF4-FFF2-40B4-BE49-F238E27FC236}">
                <a16:creationId xmlns:a16="http://schemas.microsoft.com/office/drawing/2014/main" id="{7927F6FE-201E-BA20-C5BA-046D423B98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11200" indent="-2698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00138" indent="-2143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43050" indent="-2143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85963" indent="-2143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43163" indent="-2143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00363" indent="-2143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57563" indent="-2143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14763" indent="-2143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C11E838-034E-498B-8466-E516D8A0F65A}" type="slidenum">
              <a:rPr lang="de-DE" altLang="de-DE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21510" name="Kopfzeilenplatzhalter 6">
            <a:extLst>
              <a:ext uri="{FF2B5EF4-FFF2-40B4-BE49-F238E27FC236}">
                <a16:creationId xmlns:a16="http://schemas.microsoft.com/office/drawing/2014/main" id="{C8D5337B-2596-DF6A-33C0-77CBF0CC8DC2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11200" indent="-2698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00138" indent="-2143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43050" indent="-2143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85963" indent="-2143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43163" indent="-2143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00363" indent="-2143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57563" indent="-2143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14763" indent="-2143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>
                <a:latin typeface="Arial" panose="020B0604020202020204" pitchFamily="34" charset="0"/>
              </a:rPr>
              <a:t>1. PLANUNGSKONFERENZ Blumenthal KGJ 2019/20</a:t>
            </a:r>
          </a:p>
        </p:txBody>
      </p:sp>
    </p:spTree>
    <p:extLst>
      <p:ext uri="{BB962C8B-B14F-4D97-AF65-F5344CB8AC3E}">
        <p14:creationId xmlns:p14="http://schemas.microsoft.com/office/powerpoint/2010/main" val="5611558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B74E47-15A2-5F86-5F2D-9CD92C8D5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AB1190E-B48D-DDAB-A65E-DF7E53F71D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6EF4E4A4-0D66-CC97-FE91-A688087F1F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Kopfzeilenplatzhalter 3">
            <a:extLst>
              <a:ext uri="{FF2B5EF4-FFF2-40B4-BE49-F238E27FC236}">
                <a16:creationId xmlns:a16="http://schemas.microsoft.com/office/drawing/2014/main" id="{BF52ABAC-E6B4-62DB-B675-762B6F95DD02}"/>
              </a:ext>
            </a:extLst>
          </p:cNvPr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1. PLANUNGSKONFERENZ Blumenthal KGJ 2019/20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18D604F-52B9-974B-8E63-C0B4216485EB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Stand: 19.11.2018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8C0FFB-9A19-ABD9-9571-4584EB5B6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04D4F-ED84-49A9-BEDB-63508D0452FD}" type="slidenum">
              <a:rPr lang="de-DE" altLang="de-DE" smtClean="0"/>
              <a:pPr>
                <a:defRPr/>
              </a:pPr>
              <a:t>6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187804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90AC3F-076E-7171-1FE1-55441A51E4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7A6AD08-E073-AC73-9B1C-6011624800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D9FAECE-D669-293F-DD05-46B4617430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Kopfzeilenplatzhalter 3">
            <a:extLst>
              <a:ext uri="{FF2B5EF4-FFF2-40B4-BE49-F238E27FC236}">
                <a16:creationId xmlns:a16="http://schemas.microsoft.com/office/drawing/2014/main" id="{C182C64E-6B09-B367-3DA5-5C0C38D377D2}"/>
              </a:ext>
            </a:extLst>
          </p:cNvPr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1. PLANUNGSKONFERENZ Blumenthal KGJ 2019/20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34ED58E-AEF8-90F6-4E81-359CE24D6966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Stand: 19.11.2018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DAD3C40-2F67-8A30-457E-5BB138F00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04D4F-ED84-49A9-BEDB-63508D0452FD}" type="slidenum">
              <a:rPr lang="de-DE" altLang="de-DE" smtClean="0"/>
              <a:pPr>
                <a:defRPr/>
              </a:pPr>
              <a:t>7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04816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ChangeArrowheads="1"/>
          </p:cNvSpPr>
          <p:nvPr userDrawn="1"/>
        </p:nvSpPr>
        <p:spPr bwMode="auto">
          <a:xfrm>
            <a:off x="0" y="0"/>
            <a:ext cx="179388" cy="6858000"/>
          </a:xfrm>
          <a:prstGeom prst="rect">
            <a:avLst/>
          </a:prstGeom>
          <a:solidFill>
            <a:srgbClr val="E2001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 dirty="0"/>
          </a:p>
        </p:txBody>
      </p:sp>
      <p:sp>
        <p:nvSpPr>
          <p:cNvPr id="3" name="Line 8"/>
          <p:cNvSpPr>
            <a:spLocks noChangeShapeType="1"/>
          </p:cNvSpPr>
          <p:nvPr userDrawn="1"/>
        </p:nvSpPr>
        <p:spPr bwMode="auto">
          <a:xfrm flipH="1">
            <a:off x="215900" y="0"/>
            <a:ext cx="90488" cy="6858000"/>
          </a:xfrm>
          <a:prstGeom prst="line">
            <a:avLst/>
          </a:prstGeom>
          <a:noFill/>
          <a:ln w="28575">
            <a:solidFill>
              <a:srgbClr val="E2001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4" name="Line 9"/>
          <p:cNvSpPr>
            <a:spLocks noChangeShapeType="1"/>
          </p:cNvSpPr>
          <p:nvPr userDrawn="1"/>
        </p:nvSpPr>
        <p:spPr bwMode="auto">
          <a:xfrm flipH="1" flipV="1">
            <a:off x="215900" y="0"/>
            <a:ext cx="107950" cy="6858000"/>
          </a:xfrm>
          <a:prstGeom prst="line">
            <a:avLst/>
          </a:prstGeom>
          <a:noFill/>
          <a:ln w="19050">
            <a:solidFill>
              <a:srgbClr val="E2001A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pic>
        <p:nvPicPr>
          <p:cNvPr id="5" name="Picture 11" descr="musikanten"/>
          <p:cNvPicPr>
            <a:picLocks noChangeAspect="1" noChangeArrowheads="1"/>
          </p:cNvPicPr>
          <p:nvPr userDrawn="1"/>
        </p:nvPicPr>
        <p:blipFill>
          <a:blip r:embed="rId2">
            <a:lum bright="-10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982" b="5783"/>
          <a:stretch>
            <a:fillRect/>
          </a:stretch>
        </p:blipFill>
        <p:spPr bwMode="auto">
          <a:xfrm>
            <a:off x="7775575" y="3933825"/>
            <a:ext cx="1368425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Gerader Verbinder 16"/>
          <p:cNvCxnSpPr>
            <a:cxnSpLocks noChangeShapeType="1"/>
          </p:cNvCxnSpPr>
          <p:nvPr userDrawn="1"/>
        </p:nvCxnSpPr>
        <p:spPr bwMode="auto">
          <a:xfrm>
            <a:off x="1079500" y="3816350"/>
            <a:ext cx="7235825" cy="0"/>
          </a:xfrm>
          <a:prstGeom prst="line">
            <a:avLst/>
          </a:prstGeom>
          <a:noFill/>
          <a:ln w="19050" algn="ctr">
            <a:solidFill>
              <a:srgbClr val="000000"/>
            </a:solidFill>
            <a:bevel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Rectangle 2"/>
          <p:cNvSpPr txBox="1">
            <a:spLocks noChangeArrowheads="1"/>
          </p:cNvSpPr>
          <p:nvPr userDrawn="1"/>
        </p:nvSpPr>
        <p:spPr bwMode="auto">
          <a:xfrm>
            <a:off x="1042988" y="1125538"/>
            <a:ext cx="7273925" cy="237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700" b="1" kern="1200" spc="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de-DE" altLang="de-DE" dirty="0">
                <a:solidFill>
                  <a:srgbClr val="000000"/>
                </a:solidFill>
              </a:rPr>
              <a:t>Titelmasterformat durch Klicken bearbeiten</a:t>
            </a:r>
          </a:p>
        </p:txBody>
      </p:sp>
      <p:sp>
        <p:nvSpPr>
          <p:cNvPr id="8" name="Rectangle 3"/>
          <p:cNvSpPr txBox="1">
            <a:spLocks noChangeArrowheads="1"/>
          </p:cNvSpPr>
          <p:nvPr userDrawn="1"/>
        </p:nvSpPr>
        <p:spPr bwMode="auto">
          <a:xfrm>
            <a:off x="1042988" y="4113213"/>
            <a:ext cx="7273925" cy="1031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36000" bIns="36000" anchor="ctr"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3200" b="0" i="1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725" indent="-2667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31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9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altLang="de-DE" dirty="0">
                <a:solidFill>
                  <a:srgbClr val="000000"/>
                </a:solidFill>
              </a:rPr>
              <a:t>Formatvorlage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101073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1709738"/>
            <a:ext cx="6912768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55576" y="4797152"/>
            <a:ext cx="6912768" cy="1292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87268-DB7A-47EE-AD7C-8DBE13C57A2A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475918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971599" y="1772816"/>
            <a:ext cx="3600401" cy="4453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97913" y="1772816"/>
            <a:ext cx="3600000" cy="4453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971600" y="412551"/>
            <a:ext cx="7726313" cy="106045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5B237-1A0B-4F02-9379-456DBC8749CE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829234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88143" y="269875"/>
            <a:ext cx="8086725" cy="106045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3528A-9525-491A-9B79-02A4C913BA8F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6519286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1E571-D638-41FB-9160-C6BC7C6E920A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4325397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7886700" cy="1099592"/>
          </a:xfrm>
          <a:prstGeom prst="rect">
            <a:avLst/>
          </a:prstGeom>
        </p:spPr>
        <p:txBody>
          <a:bodyPr anchor="b"/>
          <a:lstStyle>
            <a:lvl1pPr>
              <a:defRPr sz="44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1772816"/>
            <a:ext cx="4629150" cy="4088234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1773338"/>
            <a:ext cx="2949575" cy="40956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C6601D-EAF3-477A-B563-EE51A85DD2BB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4618287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ChangeArrowheads="1"/>
          </p:cNvSpPr>
          <p:nvPr userDrawn="1"/>
        </p:nvSpPr>
        <p:spPr bwMode="auto">
          <a:xfrm>
            <a:off x="0" y="0"/>
            <a:ext cx="179388" cy="6858000"/>
          </a:xfrm>
          <a:prstGeom prst="rect">
            <a:avLst/>
          </a:prstGeom>
          <a:solidFill>
            <a:srgbClr val="E2001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 dirty="0"/>
          </a:p>
        </p:txBody>
      </p:sp>
      <p:sp>
        <p:nvSpPr>
          <p:cNvPr id="3" name="Line 8"/>
          <p:cNvSpPr>
            <a:spLocks noChangeShapeType="1"/>
          </p:cNvSpPr>
          <p:nvPr userDrawn="1"/>
        </p:nvSpPr>
        <p:spPr bwMode="auto">
          <a:xfrm flipH="1">
            <a:off x="215900" y="0"/>
            <a:ext cx="90488" cy="6858000"/>
          </a:xfrm>
          <a:prstGeom prst="line">
            <a:avLst/>
          </a:prstGeom>
          <a:noFill/>
          <a:ln w="28575">
            <a:solidFill>
              <a:srgbClr val="E2001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4" name="Line 9"/>
          <p:cNvSpPr>
            <a:spLocks noChangeShapeType="1"/>
          </p:cNvSpPr>
          <p:nvPr userDrawn="1"/>
        </p:nvSpPr>
        <p:spPr bwMode="auto">
          <a:xfrm flipH="1" flipV="1">
            <a:off x="215900" y="0"/>
            <a:ext cx="107950" cy="6858000"/>
          </a:xfrm>
          <a:prstGeom prst="line">
            <a:avLst/>
          </a:prstGeom>
          <a:noFill/>
          <a:ln w="19050">
            <a:solidFill>
              <a:srgbClr val="E2001A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pic>
        <p:nvPicPr>
          <p:cNvPr id="5" name="Picture 11" descr="musikanten"/>
          <p:cNvPicPr>
            <a:picLocks noChangeAspect="1" noChangeArrowheads="1"/>
          </p:cNvPicPr>
          <p:nvPr userDrawn="1"/>
        </p:nvPicPr>
        <p:blipFill>
          <a:blip r:embed="rId2">
            <a:lum bright="-10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982" b="5783"/>
          <a:stretch>
            <a:fillRect/>
          </a:stretch>
        </p:blipFill>
        <p:spPr bwMode="auto">
          <a:xfrm>
            <a:off x="7775575" y="3933825"/>
            <a:ext cx="1368425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Gerader Verbinder 16"/>
          <p:cNvCxnSpPr>
            <a:cxnSpLocks noChangeShapeType="1"/>
          </p:cNvCxnSpPr>
          <p:nvPr userDrawn="1"/>
        </p:nvCxnSpPr>
        <p:spPr bwMode="auto">
          <a:xfrm>
            <a:off x="1079500" y="3816350"/>
            <a:ext cx="7235825" cy="0"/>
          </a:xfrm>
          <a:prstGeom prst="line">
            <a:avLst/>
          </a:prstGeom>
          <a:noFill/>
          <a:ln w="19050" algn="ctr">
            <a:solidFill>
              <a:srgbClr val="000000"/>
            </a:solidFill>
            <a:bevel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Rectangle 2"/>
          <p:cNvSpPr txBox="1">
            <a:spLocks noChangeArrowheads="1"/>
          </p:cNvSpPr>
          <p:nvPr userDrawn="1"/>
        </p:nvSpPr>
        <p:spPr bwMode="auto">
          <a:xfrm>
            <a:off x="1042988" y="1125538"/>
            <a:ext cx="7273925" cy="237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700" b="1" kern="1200" spc="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de-DE" altLang="de-DE" dirty="0">
                <a:solidFill>
                  <a:srgbClr val="000000"/>
                </a:solidFill>
              </a:rPr>
              <a:t>Titelmasterformat durch Klicken bearbeiten</a:t>
            </a:r>
          </a:p>
        </p:txBody>
      </p:sp>
      <p:sp>
        <p:nvSpPr>
          <p:cNvPr id="8" name="Rectangle 3"/>
          <p:cNvSpPr txBox="1">
            <a:spLocks noChangeArrowheads="1"/>
          </p:cNvSpPr>
          <p:nvPr userDrawn="1"/>
        </p:nvSpPr>
        <p:spPr bwMode="auto">
          <a:xfrm>
            <a:off x="1042988" y="4113213"/>
            <a:ext cx="7273925" cy="1031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36000" bIns="36000" anchor="ctr"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3200" b="0" i="1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725" indent="-2667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31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9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altLang="de-DE" dirty="0">
                <a:solidFill>
                  <a:srgbClr val="000000"/>
                </a:solidFill>
              </a:rPr>
              <a:t>Formatvorlage durch Klicken bearbeiten</a:t>
            </a:r>
          </a:p>
        </p:txBody>
      </p:sp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0" y="6453188"/>
            <a:ext cx="9144000" cy="261937"/>
          </a:xfrm>
          <a:prstGeom prst="rect">
            <a:avLst/>
          </a:prstGeom>
          <a:solidFill>
            <a:srgbClr val="333333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44000">
            <a:spAutoFit/>
          </a:bodyPr>
          <a:lstStyle>
            <a:lvl1pPr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de-DE" altLang="de-DE" sz="1100" baseline="0" dirty="0">
                <a:solidFill>
                  <a:srgbClr val="F8F8F8"/>
                </a:solidFill>
              </a:rPr>
              <a:t>Freie Hansestadt Bremen · Die Senatorin für Kinder und Bildung · Rembertiring 8-12 · 28195 Bremen</a:t>
            </a:r>
          </a:p>
        </p:txBody>
      </p:sp>
    </p:spTree>
    <p:extLst>
      <p:ext uri="{BB962C8B-B14F-4D97-AF65-F5344CB8AC3E}">
        <p14:creationId xmlns:p14="http://schemas.microsoft.com/office/powerpoint/2010/main" val="2298295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71600" y="1772816"/>
            <a:ext cx="7726313" cy="4453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1600" y="404664"/>
            <a:ext cx="7703268" cy="106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0000"/>
              </a:lnSpc>
              <a:defRPr/>
            </a:lvl1pPr>
          </a:lstStyle>
          <a:p>
            <a:pPr lvl="0"/>
            <a:r>
              <a:rPr lang="de-DE" altLang="de-DE" dirty="0"/>
              <a:t>Titel </a:t>
            </a:r>
            <a:br>
              <a:rPr lang="de-DE" altLang="de-DE" dirty="0"/>
            </a:br>
            <a:r>
              <a:rPr lang="de-DE" altLang="de-DE" dirty="0"/>
              <a:t>bearbeiten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2E05E-3D77-4286-BAF8-EF0923B4009F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7634589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1709738"/>
            <a:ext cx="6912768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55576" y="4797152"/>
            <a:ext cx="6912768" cy="1292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FCBC7-3E29-424B-952D-7E632A6F9F0E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1727788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971599" y="1772816"/>
            <a:ext cx="3600401" cy="4453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97913" y="1772816"/>
            <a:ext cx="3600000" cy="4453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971600" y="412551"/>
            <a:ext cx="7726313" cy="106045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3A738-A207-4116-962C-830DE675AA3C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42616051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88143" y="269875"/>
            <a:ext cx="8086725" cy="106045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86BF3-B3F9-4EC4-874B-50B06FD4FEED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296654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71600" y="1772816"/>
            <a:ext cx="7726313" cy="4453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1600" y="404664"/>
            <a:ext cx="7703268" cy="106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0000"/>
              </a:lnSpc>
              <a:defRPr/>
            </a:lvl1pPr>
          </a:lstStyle>
          <a:p>
            <a:pPr lvl="0"/>
            <a:r>
              <a:rPr lang="de-DE" altLang="de-DE" dirty="0"/>
              <a:t>Titel </a:t>
            </a:r>
            <a:br>
              <a:rPr lang="de-DE" altLang="de-DE" dirty="0"/>
            </a:br>
            <a:r>
              <a:rPr lang="de-DE" altLang="de-DE" dirty="0"/>
              <a:t>bearbeiten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74868" y="6453336"/>
            <a:ext cx="379662" cy="28803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6892E3-820F-4FC1-BD90-779EE19587F9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sp>
        <p:nvSpPr>
          <p:cNvPr id="6" name="Textfeld 5"/>
          <p:cNvSpPr txBox="1"/>
          <p:nvPr userDrawn="1"/>
        </p:nvSpPr>
        <p:spPr>
          <a:xfrm>
            <a:off x="7596336" y="6412880"/>
            <a:ext cx="1386186" cy="256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solidFill>
                  <a:schemeClr val="bg1"/>
                </a:solidFill>
              </a:rPr>
              <a:t>22.06.2026</a:t>
            </a:r>
          </a:p>
        </p:txBody>
      </p:sp>
    </p:spTree>
    <p:extLst>
      <p:ext uri="{BB962C8B-B14F-4D97-AF65-F5344CB8AC3E}">
        <p14:creationId xmlns:p14="http://schemas.microsoft.com/office/powerpoint/2010/main" val="1702318796"/>
      </p:ext>
    </p:extLst>
  </p:cSld>
  <p:clrMapOvr>
    <a:masterClrMapping/>
  </p:clrMapOvr>
  <p:hf hd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69AFB-BC10-45B1-A4A6-F7D80294D9DA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3103774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7886700" cy="1099592"/>
          </a:xfrm>
          <a:prstGeom prst="rect">
            <a:avLst/>
          </a:prstGeom>
        </p:spPr>
        <p:txBody>
          <a:bodyPr anchor="b"/>
          <a:lstStyle>
            <a:lvl1pPr>
              <a:defRPr sz="44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1772816"/>
            <a:ext cx="4629150" cy="4088234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1773338"/>
            <a:ext cx="2949575" cy="40956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6A66A-F407-4221-A7A3-1CC6B4BD0AD7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8024430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1600" y="404664"/>
            <a:ext cx="7703268" cy="106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8" name="Inhaltsplatzhalter 7"/>
          <p:cNvSpPr>
            <a:spLocks noGrp="1"/>
          </p:cNvSpPr>
          <p:nvPr>
            <p:ph sz="quarter" idx="11"/>
          </p:nvPr>
        </p:nvSpPr>
        <p:spPr>
          <a:xfrm>
            <a:off x="971550" y="1773238"/>
            <a:ext cx="7703318" cy="446405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164388" y="6453188"/>
            <a:ext cx="981075" cy="2619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1E335-8AB1-440A-9B1D-3B29D5161DFB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775408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ChangeArrowheads="1"/>
          </p:cNvSpPr>
          <p:nvPr userDrawn="1"/>
        </p:nvSpPr>
        <p:spPr bwMode="auto">
          <a:xfrm>
            <a:off x="0" y="0"/>
            <a:ext cx="179388" cy="6858000"/>
          </a:xfrm>
          <a:prstGeom prst="rect">
            <a:avLst/>
          </a:prstGeom>
          <a:solidFill>
            <a:srgbClr val="E2001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 dirty="0"/>
          </a:p>
        </p:txBody>
      </p:sp>
      <p:sp>
        <p:nvSpPr>
          <p:cNvPr id="3" name="Line 8"/>
          <p:cNvSpPr>
            <a:spLocks noChangeShapeType="1"/>
          </p:cNvSpPr>
          <p:nvPr userDrawn="1"/>
        </p:nvSpPr>
        <p:spPr bwMode="auto">
          <a:xfrm flipH="1">
            <a:off x="215900" y="0"/>
            <a:ext cx="90488" cy="6858000"/>
          </a:xfrm>
          <a:prstGeom prst="line">
            <a:avLst/>
          </a:prstGeom>
          <a:noFill/>
          <a:ln w="28575">
            <a:solidFill>
              <a:srgbClr val="E2001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4" name="Line 9"/>
          <p:cNvSpPr>
            <a:spLocks noChangeShapeType="1"/>
          </p:cNvSpPr>
          <p:nvPr userDrawn="1"/>
        </p:nvSpPr>
        <p:spPr bwMode="auto">
          <a:xfrm flipH="1" flipV="1">
            <a:off x="215900" y="0"/>
            <a:ext cx="107950" cy="6858000"/>
          </a:xfrm>
          <a:prstGeom prst="line">
            <a:avLst/>
          </a:prstGeom>
          <a:noFill/>
          <a:ln w="19050">
            <a:solidFill>
              <a:srgbClr val="E2001A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pic>
        <p:nvPicPr>
          <p:cNvPr id="5" name="Picture 11" descr="musikanten"/>
          <p:cNvPicPr>
            <a:picLocks noChangeAspect="1" noChangeArrowheads="1"/>
          </p:cNvPicPr>
          <p:nvPr userDrawn="1"/>
        </p:nvPicPr>
        <p:blipFill>
          <a:blip r:embed="rId2">
            <a:lum bright="-10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982" b="5783"/>
          <a:stretch>
            <a:fillRect/>
          </a:stretch>
        </p:blipFill>
        <p:spPr bwMode="auto">
          <a:xfrm>
            <a:off x="7775575" y="3933825"/>
            <a:ext cx="1368425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Gerader Verbinder 16"/>
          <p:cNvCxnSpPr>
            <a:cxnSpLocks noChangeShapeType="1"/>
          </p:cNvCxnSpPr>
          <p:nvPr userDrawn="1"/>
        </p:nvCxnSpPr>
        <p:spPr bwMode="auto">
          <a:xfrm>
            <a:off x="1079500" y="3816350"/>
            <a:ext cx="7235825" cy="0"/>
          </a:xfrm>
          <a:prstGeom prst="line">
            <a:avLst/>
          </a:prstGeom>
          <a:noFill/>
          <a:ln w="19050" algn="ctr">
            <a:solidFill>
              <a:srgbClr val="000000"/>
            </a:solidFill>
            <a:bevel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Rectangle 2"/>
          <p:cNvSpPr txBox="1">
            <a:spLocks noChangeArrowheads="1"/>
          </p:cNvSpPr>
          <p:nvPr userDrawn="1"/>
        </p:nvSpPr>
        <p:spPr bwMode="auto">
          <a:xfrm>
            <a:off x="1042988" y="1125538"/>
            <a:ext cx="7273925" cy="237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700" b="1" kern="1200" spc="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de-DE" altLang="de-DE" dirty="0">
                <a:solidFill>
                  <a:srgbClr val="000000"/>
                </a:solidFill>
              </a:rPr>
              <a:t>Titelmasterformat durch Klicken bearbeiten</a:t>
            </a:r>
          </a:p>
        </p:txBody>
      </p:sp>
      <p:sp>
        <p:nvSpPr>
          <p:cNvPr id="8" name="Rectangle 3"/>
          <p:cNvSpPr txBox="1">
            <a:spLocks noChangeArrowheads="1"/>
          </p:cNvSpPr>
          <p:nvPr userDrawn="1"/>
        </p:nvSpPr>
        <p:spPr bwMode="auto">
          <a:xfrm>
            <a:off x="1042988" y="4113213"/>
            <a:ext cx="7273925" cy="1031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36000" bIns="36000" anchor="ctr"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3200" b="0" i="1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725" indent="-2667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31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9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altLang="de-DE" dirty="0">
                <a:solidFill>
                  <a:srgbClr val="000000"/>
                </a:solidFill>
              </a:rPr>
              <a:t>Formatvorlage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8404070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71600" y="1772816"/>
            <a:ext cx="7726313" cy="4453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1600" y="404664"/>
            <a:ext cx="7703268" cy="106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0000"/>
              </a:lnSpc>
              <a:defRPr/>
            </a:lvl1pPr>
          </a:lstStyle>
          <a:p>
            <a:pPr lvl="0"/>
            <a:r>
              <a:rPr lang="de-DE" altLang="de-DE" dirty="0"/>
              <a:t>Titel </a:t>
            </a:r>
            <a:br>
              <a:rPr lang="de-DE" altLang="de-DE" dirty="0"/>
            </a:br>
            <a:r>
              <a:rPr lang="de-DE" altLang="de-DE" dirty="0"/>
              <a:t>bearbeiten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74868" y="6453336"/>
            <a:ext cx="379662" cy="28803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6892E3-820F-4FC1-BD90-779EE19587F9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sp>
        <p:nvSpPr>
          <p:cNvPr id="6" name="Textfeld 5"/>
          <p:cNvSpPr txBox="1"/>
          <p:nvPr userDrawn="1"/>
        </p:nvSpPr>
        <p:spPr>
          <a:xfrm>
            <a:off x="7596336" y="6412880"/>
            <a:ext cx="1386186" cy="256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solidFill>
                  <a:schemeClr val="bg1"/>
                </a:solidFill>
              </a:rPr>
              <a:t>10.12.2024</a:t>
            </a:r>
          </a:p>
        </p:txBody>
      </p:sp>
    </p:spTree>
    <p:extLst>
      <p:ext uri="{BB962C8B-B14F-4D97-AF65-F5344CB8AC3E}">
        <p14:creationId xmlns:p14="http://schemas.microsoft.com/office/powerpoint/2010/main" val="2223709138"/>
      </p:ext>
    </p:extLst>
  </p:cSld>
  <p:clrMapOvr>
    <a:masterClrMapping/>
  </p:clrMapOvr>
  <p:hf hdr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1709738"/>
            <a:ext cx="6912768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55576" y="4797152"/>
            <a:ext cx="6912768" cy="1292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87268-DB7A-47EE-AD7C-8DBE13C57A2A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40318805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971599" y="1772816"/>
            <a:ext cx="3600401" cy="4453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97913" y="1772816"/>
            <a:ext cx="3600000" cy="4453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971600" y="412551"/>
            <a:ext cx="7726313" cy="106045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5B237-1A0B-4F02-9379-456DBC8749CE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8174318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88143" y="269875"/>
            <a:ext cx="8086725" cy="106045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3528A-9525-491A-9B79-02A4C913BA8F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139066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1E571-D638-41FB-9160-C6BC7C6E920A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6560693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7886700" cy="1099592"/>
          </a:xfrm>
          <a:prstGeom prst="rect">
            <a:avLst/>
          </a:prstGeom>
        </p:spPr>
        <p:txBody>
          <a:bodyPr anchor="b"/>
          <a:lstStyle>
            <a:lvl1pPr>
              <a:defRPr sz="44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1772816"/>
            <a:ext cx="4629150" cy="4088234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1773338"/>
            <a:ext cx="2949575" cy="40956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C6601D-EAF3-477A-B563-EE51A85DD2BB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825744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1709738"/>
            <a:ext cx="6912768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55576" y="4797152"/>
            <a:ext cx="6912768" cy="1292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87268-DB7A-47EE-AD7C-8DBE13C57A2A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48678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971599" y="1772816"/>
            <a:ext cx="3600401" cy="4453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97913" y="1772816"/>
            <a:ext cx="3600000" cy="4453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971600" y="412551"/>
            <a:ext cx="7726313" cy="106045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5B237-1A0B-4F02-9379-456DBC8749CE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1313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88143" y="269875"/>
            <a:ext cx="8086725" cy="106045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3528A-9525-491A-9B79-02A4C913BA8F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704237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1E571-D638-41FB-9160-C6BC7C6E920A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68018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7886700" cy="1099592"/>
          </a:xfrm>
          <a:prstGeom prst="rect">
            <a:avLst/>
          </a:prstGeom>
        </p:spPr>
        <p:txBody>
          <a:bodyPr anchor="b"/>
          <a:lstStyle>
            <a:lvl1pPr>
              <a:defRPr sz="44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1772816"/>
            <a:ext cx="4629150" cy="4088234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1773338"/>
            <a:ext cx="2949575" cy="40956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C6601D-EAF3-477A-B563-EE51A85DD2BB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889865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ChangeArrowheads="1"/>
          </p:cNvSpPr>
          <p:nvPr userDrawn="1"/>
        </p:nvSpPr>
        <p:spPr bwMode="auto">
          <a:xfrm>
            <a:off x="0" y="0"/>
            <a:ext cx="179388" cy="6858000"/>
          </a:xfrm>
          <a:prstGeom prst="rect">
            <a:avLst/>
          </a:prstGeom>
          <a:solidFill>
            <a:srgbClr val="E2001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 dirty="0"/>
          </a:p>
        </p:txBody>
      </p:sp>
      <p:sp>
        <p:nvSpPr>
          <p:cNvPr id="3" name="Line 8"/>
          <p:cNvSpPr>
            <a:spLocks noChangeShapeType="1"/>
          </p:cNvSpPr>
          <p:nvPr userDrawn="1"/>
        </p:nvSpPr>
        <p:spPr bwMode="auto">
          <a:xfrm flipH="1">
            <a:off x="215900" y="0"/>
            <a:ext cx="90488" cy="6858000"/>
          </a:xfrm>
          <a:prstGeom prst="line">
            <a:avLst/>
          </a:prstGeom>
          <a:noFill/>
          <a:ln w="28575">
            <a:solidFill>
              <a:srgbClr val="E2001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4" name="Line 9"/>
          <p:cNvSpPr>
            <a:spLocks noChangeShapeType="1"/>
          </p:cNvSpPr>
          <p:nvPr userDrawn="1"/>
        </p:nvSpPr>
        <p:spPr bwMode="auto">
          <a:xfrm flipH="1" flipV="1">
            <a:off x="215900" y="0"/>
            <a:ext cx="107950" cy="6858000"/>
          </a:xfrm>
          <a:prstGeom prst="line">
            <a:avLst/>
          </a:prstGeom>
          <a:noFill/>
          <a:ln w="19050">
            <a:solidFill>
              <a:srgbClr val="E2001A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pic>
        <p:nvPicPr>
          <p:cNvPr id="5" name="Picture 11" descr="musikanten"/>
          <p:cNvPicPr>
            <a:picLocks noChangeAspect="1" noChangeArrowheads="1"/>
          </p:cNvPicPr>
          <p:nvPr userDrawn="1"/>
        </p:nvPicPr>
        <p:blipFill>
          <a:blip r:embed="rId2">
            <a:lum bright="-10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982" b="5783"/>
          <a:stretch>
            <a:fillRect/>
          </a:stretch>
        </p:blipFill>
        <p:spPr bwMode="auto">
          <a:xfrm>
            <a:off x="7775575" y="3933825"/>
            <a:ext cx="1368425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Gerader Verbinder 16"/>
          <p:cNvCxnSpPr>
            <a:cxnSpLocks noChangeShapeType="1"/>
          </p:cNvCxnSpPr>
          <p:nvPr userDrawn="1"/>
        </p:nvCxnSpPr>
        <p:spPr bwMode="auto">
          <a:xfrm>
            <a:off x="1079500" y="3816350"/>
            <a:ext cx="7235825" cy="0"/>
          </a:xfrm>
          <a:prstGeom prst="line">
            <a:avLst/>
          </a:prstGeom>
          <a:noFill/>
          <a:ln w="19050" algn="ctr">
            <a:solidFill>
              <a:srgbClr val="000000"/>
            </a:solidFill>
            <a:bevel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Rectangle 2"/>
          <p:cNvSpPr txBox="1">
            <a:spLocks noChangeArrowheads="1"/>
          </p:cNvSpPr>
          <p:nvPr userDrawn="1"/>
        </p:nvSpPr>
        <p:spPr bwMode="auto">
          <a:xfrm>
            <a:off x="1042988" y="1125538"/>
            <a:ext cx="7273925" cy="237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700" b="1" kern="1200" spc="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de-DE" altLang="de-DE" dirty="0">
                <a:solidFill>
                  <a:srgbClr val="000000"/>
                </a:solidFill>
              </a:rPr>
              <a:t>Titelmasterformat durch Klicken bearbeiten</a:t>
            </a:r>
          </a:p>
        </p:txBody>
      </p:sp>
      <p:sp>
        <p:nvSpPr>
          <p:cNvPr id="8" name="Rectangle 3"/>
          <p:cNvSpPr txBox="1">
            <a:spLocks noChangeArrowheads="1"/>
          </p:cNvSpPr>
          <p:nvPr userDrawn="1"/>
        </p:nvSpPr>
        <p:spPr bwMode="auto">
          <a:xfrm>
            <a:off x="1042988" y="4113213"/>
            <a:ext cx="7273925" cy="1031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36000" bIns="36000" anchor="ctr"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3200" b="0" i="1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725" indent="-2667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31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9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altLang="de-DE" dirty="0">
                <a:solidFill>
                  <a:srgbClr val="000000"/>
                </a:solidFill>
              </a:rPr>
              <a:t>Formatvorlage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44140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71600" y="1772816"/>
            <a:ext cx="7726313" cy="4453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1600" y="404664"/>
            <a:ext cx="7703268" cy="106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0000"/>
              </a:lnSpc>
              <a:defRPr/>
            </a:lvl1pPr>
          </a:lstStyle>
          <a:p>
            <a:pPr lvl="0"/>
            <a:r>
              <a:rPr lang="de-DE" altLang="de-DE" dirty="0"/>
              <a:t>Titel </a:t>
            </a:r>
            <a:br>
              <a:rPr lang="de-DE" altLang="de-DE" dirty="0"/>
            </a:br>
            <a:r>
              <a:rPr lang="de-DE" altLang="de-DE" dirty="0"/>
              <a:t>bearbeiten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74868" y="6453336"/>
            <a:ext cx="379662" cy="28803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6892E3-820F-4FC1-BD90-779EE19587F9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sp>
        <p:nvSpPr>
          <p:cNvPr id="6" name="Textfeld 5"/>
          <p:cNvSpPr txBox="1"/>
          <p:nvPr userDrawn="1"/>
        </p:nvSpPr>
        <p:spPr>
          <a:xfrm>
            <a:off x="7596336" y="6412880"/>
            <a:ext cx="1386186" cy="256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solidFill>
                  <a:schemeClr val="bg1"/>
                </a:solidFill>
              </a:rPr>
              <a:t>10.12.2025</a:t>
            </a:r>
          </a:p>
        </p:txBody>
      </p:sp>
    </p:spTree>
    <p:extLst>
      <p:ext uri="{BB962C8B-B14F-4D97-AF65-F5344CB8AC3E}">
        <p14:creationId xmlns:p14="http://schemas.microsoft.com/office/powerpoint/2010/main" val="400165183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8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8"/>
          <p:cNvSpPr txBox="1">
            <a:spLocks noChangeArrowheads="1"/>
          </p:cNvSpPr>
          <p:nvPr/>
        </p:nvSpPr>
        <p:spPr bwMode="auto">
          <a:xfrm>
            <a:off x="0" y="6453188"/>
            <a:ext cx="9144000" cy="261937"/>
          </a:xfrm>
          <a:prstGeom prst="rect">
            <a:avLst/>
          </a:prstGeom>
          <a:solidFill>
            <a:srgbClr val="333333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44000">
            <a:spAutoFit/>
          </a:bodyPr>
          <a:lstStyle>
            <a:lvl1pPr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de-DE" altLang="de-DE" sz="1100" baseline="0" dirty="0">
                <a:solidFill>
                  <a:srgbClr val="F8F8F8"/>
                </a:solidFill>
              </a:rPr>
              <a:t>Freie Hansestadt Bremen · Der Senator für Kinder und Bildung · Rembertiring 8-12 · 28195 Bremen</a:t>
            </a:r>
          </a:p>
        </p:txBody>
      </p:sp>
      <p:pic>
        <p:nvPicPr>
          <p:cNvPr id="1027" name="Picture 11" descr="musikanten"/>
          <p:cNvPicPr>
            <a:picLocks noChangeAspect="1" noChangeArrowheads="1"/>
          </p:cNvPicPr>
          <p:nvPr/>
        </p:nvPicPr>
        <p:blipFill>
          <a:blip r:embed="rId9">
            <a:lum bright="-10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982" b="5783"/>
          <a:stretch>
            <a:fillRect/>
          </a:stretch>
        </p:blipFill>
        <p:spPr bwMode="auto">
          <a:xfrm>
            <a:off x="7775575" y="3933825"/>
            <a:ext cx="1368425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Line 2"/>
          <p:cNvSpPr>
            <a:spLocks noChangeShapeType="1"/>
          </p:cNvSpPr>
          <p:nvPr/>
        </p:nvSpPr>
        <p:spPr bwMode="auto">
          <a:xfrm flipH="1">
            <a:off x="215900" y="0"/>
            <a:ext cx="90488" cy="6858000"/>
          </a:xfrm>
          <a:prstGeom prst="line">
            <a:avLst/>
          </a:prstGeom>
          <a:noFill/>
          <a:ln w="28575">
            <a:solidFill>
              <a:srgbClr val="E2001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2055" name="Rectangle 5"/>
          <p:cNvSpPr>
            <a:spLocks noChangeArrowheads="1"/>
          </p:cNvSpPr>
          <p:nvPr/>
        </p:nvSpPr>
        <p:spPr bwMode="auto">
          <a:xfrm>
            <a:off x="0" y="0"/>
            <a:ext cx="179388" cy="6858000"/>
          </a:xfrm>
          <a:prstGeom prst="rect">
            <a:avLst/>
          </a:prstGeom>
          <a:solidFill>
            <a:srgbClr val="E2001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 dirty="0"/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2813" y="6453188"/>
            <a:ext cx="593725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E28B2F8-7C7B-46ED-B6AC-44A019913F84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sp>
        <p:nvSpPr>
          <p:cNvPr id="1031" name="Line 10"/>
          <p:cNvSpPr>
            <a:spLocks noChangeShapeType="1"/>
          </p:cNvSpPr>
          <p:nvPr/>
        </p:nvSpPr>
        <p:spPr bwMode="auto">
          <a:xfrm flipH="1" flipV="1">
            <a:off x="215900" y="0"/>
            <a:ext cx="107950" cy="6858000"/>
          </a:xfrm>
          <a:prstGeom prst="line">
            <a:avLst/>
          </a:prstGeom>
          <a:noFill/>
          <a:ln w="19050">
            <a:solidFill>
              <a:srgbClr val="E2001A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1550" y="404813"/>
            <a:ext cx="7702550" cy="106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 </a:t>
            </a:r>
            <a:br>
              <a:rPr lang="de-DE" altLang="de-DE"/>
            </a:br>
            <a:r>
              <a:rPr lang="de-DE" altLang="de-DE"/>
              <a:t>bearbeiten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1550" y="1773238"/>
            <a:ext cx="7704138" cy="4452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447105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</p:sldLayoutIdLst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268288" indent="-268288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20725" indent="-26670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319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39888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8"/>
          <p:cNvSpPr txBox="1">
            <a:spLocks noChangeArrowheads="1"/>
          </p:cNvSpPr>
          <p:nvPr/>
        </p:nvSpPr>
        <p:spPr bwMode="auto">
          <a:xfrm>
            <a:off x="0" y="6453188"/>
            <a:ext cx="9144000" cy="261937"/>
          </a:xfrm>
          <a:prstGeom prst="rect">
            <a:avLst/>
          </a:prstGeom>
          <a:solidFill>
            <a:srgbClr val="333333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44000">
            <a:spAutoFit/>
          </a:bodyPr>
          <a:lstStyle>
            <a:lvl1pPr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de-DE" altLang="de-DE" sz="1100" baseline="0" dirty="0">
                <a:solidFill>
                  <a:srgbClr val="F8F8F8"/>
                </a:solidFill>
              </a:rPr>
              <a:t>Freie Hansestadt Bremen · Die Senatorin für Kinder und Bildung · Rembertiring 8-12 · 28195 Bremen</a:t>
            </a:r>
          </a:p>
        </p:txBody>
      </p:sp>
      <p:pic>
        <p:nvPicPr>
          <p:cNvPr id="1027" name="Picture 11" descr="musikanten"/>
          <p:cNvPicPr>
            <a:picLocks noChangeAspect="1" noChangeArrowheads="1"/>
          </p:cNvPicPr>
          <p:nvPr/>
        </p:nvPicPr>
        <p:blipFill>
          <a:blip r:embed="rId9">
            <a:lum bright="-10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982" b="5783"/>
          <a:stretch>
            <a:fillRect/>
          </a:stretch>
        </p:blipFill>
        <p:spPr bwMode="auto">
          <a:xfrm>
            <a:off x="7775575" y="3933825"/>
            <a:ext cx="1368425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Line 2"/>
          <p:cNvSpPr>
            <a:spLocks noChangeShapeType="1"/>
          </p:cNvSpPr>
          <p:nvPr/>
        </p:nvSpPr>
        <p:spPr bwMode="auto">
          <a:xfrm flipH="1">
            <a:off x="215900" y="0"/>
            <a:ext cx="90488" cy="6858000"/>
          </a:xfrm>
          <a:prstGeom prst="line">
            <a:avLst/>
          </a:prstGeom>
          <a:noFill/>
          <a:ln w="28575">
            <a:solidFill>
              <a:srgbClr val="E2001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2055" name="Rectangle 5"/>
          <p:cNvSpPr>
            <a:spLocks noChangeArrowheads="1"/>
          </p:cNvSpPr>
          <p:nvPr/>
        </p:nvSpPr>
        <p:spPr bwMode="auto">
          <a:xfrm>
            <a:off x="0" y="0"/>
            <a:ext cx="179388" cy="6858000"/>
          </a:xfrm>
          <a:prstGeom prst="rect">
            <a:avLst/>
          </a:prstGeom>
          <a:solidFill>
            <a:srgbClr val="E2001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 dirty="0"/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2813" y="6453188"/>
            <a:ext cx="593725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E28B2F8-7C7B-46ED-B6AC-44A019913F84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sp>
        <p:nvSpPr>
          <p:cNvPr id="1031" name="Line 10"/>
          <p:cNvSpPr>
            <a:spLocks noChangeShapeType="1"/>
          </p:cNvSpPr>
          <p:nvPr/>
        </p:nvSpPr>
        <p:spPr bwMode="auto">
          <a:xfrm flipH="1" flipV="1">
            <a:off x="215900" y="0"/>
            <a:ext cx="107950" cy="6858000"/>
          </a:xfrm>
          <a:prstGeom prst="line">
            <a:avLst/>
          </a:prstGeom>
          <a:noFill/>
          <a:ln w="19050">
            <a:solidFill>
              <a:srgbClr val="E2001A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1550" y="404813"/>
            <a:ext cx="7702550" cy="106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 </a:t>
            </a:r>
            <a:br>
              <a:rPr lang="de-DE" altLang="de-DE"/>
            </a:br>
            <a:r>
              <a:rPr lang="de-DE" altLang="de-DE"/>
              <a:t>bearbeiten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1550" y="1773238"/>
            <a:ext cx="7704138" cy="4452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8318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</p:sldLayoutIdLst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268288" indent="-268288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20725" indent="-26670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319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39888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8"/>
          <p:cNvSpPr txBox="1">
            <a:spLocks noChangeArrowheads="1"/>
          </p:cNvSpPr>
          <p:nvPr/>
        </p:nvSpPr>
        <p:spPr bwMode="auto">
          <a:xfrm>
            <a:off x="0" y="6453188"/>
            <a:ext cx="9144000" cy="261937"/>
          </a:xfrm>
          <a:prstGeom prst="rect">
            <a:avLst/>
          </a:prstGeom>
          <a:solidFill>
            <a:srgbClr val="333333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44000">
            <a:spAutoFit/>
          </a:bodyPr>
          <a:lstStyle>
            <a:lvl1pPr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de-DE" altLang="de-DE" sz="1100" baseline="0" dirty="0">
                <a:solidFill>
                  <a:srgbClr val="F8F8F8"/>
                </a:solidFill>
              </a:rPr>
              <a:t>Freie Hansestadt Bremen · Die Senatorin für Kinder und Bildung · Rembertiring 8-12 · 28195 Bremen</a:t>
            </a:r>
          </a:p>
        </p:txBody>
      </p:sp>
      <p:pic>
        <p:nvPicPr>
          <p:cNvPr id="1027" name="Picture 11" descr="musikanten"/>
          <p:cNvPicPr>
            <a:picLocks noChangeAspect="1" noChangeArrowheads="1"/>
          </p:cNvPicPr>
          <p:nvPr/>
        </p:nvPicPr>
        <p:blipFill>
          <a:blip r:embed="rId10">
            <a:lum bright="-10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982" b="5783"/>
          <a:stretch>
            <a:fillRect/>
          </a:stretch>
        </p:blipFill>
        <p:spPr bwMode="auto">
          <a:xfrm>
            <a:off x="7775575" y="3933825"/>
            <a:ext cx="1368425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Line 2"/>
          <p:cNvSpPr>
            <a:spLocks noChangeShapeType="1"/>
          </p:cNvSpPr>
          <p:nvPr/>
        </p:nvSpPr>
        <p:spPr bwMode="auto">
          <a:xfrm flipH="1">
            <a:off x="215900" y="0"/>
            <a:ext cx="90488" cy="6858000"/>
          </a:xfrm>
          <a:prstGeom prst="line">
            <a:avLst/>
          </a:prstGeom>
          <a:noFill/>
          <a:ln w="28575">
            <a:solidFill>
              <a:srgbClr val="E2001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2055" name="Rectangle 5"/>
          <p:cNvSpPr>
            <a:spLocks noChangeArrowheads="1"/>
          </p:cNvSpPr>
          <p:nvPr/>
        </p:nvSpPr>
        <p:spPr bwMode="auto">
          <a:xfrm>
            <a:off x="0" y="0"/>
            <a:ext cx="179388" cy="6858000"/>
          </a:xfrm>
          <a:prstGeom prst="rect">
            <a:avLst/>
          </a:prstGeom>
          <a:solidFill>
            <a:srgbClr val="E2001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 dirty="0"/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2813" y="6453188"/>
            <a:ext cx="593725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6447E3D-75AF-49D9-BA3B-47DD4DB5872D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sp>
        <p:nvSpPr>
          <p:cNvPr id="1031" name="Line 10"/>
          <p:cNvSpPr>
            <a:spLocks noChangeShapeType="1"/>
          </p:cNvSpPr>
          <p:nvPr/>
        </p:nvSpPr>
        <p:spPr bwMode="auto">
          <a:xfrm flipH="1" flipV="1">
            <a:off x="215900" y="0"/>
            <a:ext cx="107950" cy="6858000"/>
          </a:xfrm>
          <a:prstGeom prst="line">
            <a:avLst/>
          </a:prstGeom>
          <a:noFill/>
          <a:ln w="19050">
            <a:solidFill>
              <a:srgbClr val="E2001A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1550" y="404813"/>
            <a:ext cx="7702550" cy="106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 </a:t>
            </a:r>
            <a:br>
              <a:rPr lang="de-DE" altLang="de-DE"/>
            </a:br>
            <a:r>
              <a:rPr lang="de-DE" altLang="de-DE"/>
              <a:t>bearbeiten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1550" y="1773238"/>
            <a:ext cx="7704138" cy="4452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430677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</p:sldLayoutIdLst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268288" indent="-268288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20725" indent="-26670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319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39888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8"/>
          <p:cNvSpPr txBox="1">
            <a:spLocks noChangeArrowheads="1"/>
          </p:cNvSpPr>
          <p:nvPr/>
        </p:nvSpPr>
        <p:spPr bwMode="auto">
          <a:xfrm>
            <a:off x="0" y="6453188"/>
            <a:ext cx="9144000" cy="261937"/>
          </a:xfrm>
          <a:prstGeom prst="rect">
            <a:avLst/>
          </a:prstGeom>
          <a:solidFill>
            <a:srgbClr val="333333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44000">
            <a:spAutoFit/>
          </a:bodyPr>
          <a:lstStyle>
            <a:lvl1pPr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de-DE" altLang="de-DE" sz="1100" baseline="0" dirty="0">
                <a:solidFill>
                  <a:srgbClr val="F8F8F8"/>
                </a:solidFill>
              </a:rPr>
              <a:t>Freie Hansestadt Bremen · Die Senatorin für Kinder und Bildung · Rembertiring 8-12 · 28195 Bremen</a:t>
            </a:r>
          </a:p>
        </p:txBody>
      </p:sp>
      <p:pic>
        <p:nvPicPr>
          <p:cNvPr id="1027" name="Picture 11" descr="musikanten"/>
          <p:cNvPicPr>
            <a:picLocks noChangeAspect="1" noChangeArrowheads="1"/>
          </p:cNvPicPr>
          <p:nvPr/>
        </p:nvPicPr>
        <p:blipFill>
          <a:blip r:embed="rId9">
            <a:lum bright="-10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982" b="5783"/>
          <a:stretch>
            <a:fillRect/>
          </a:stretch>
        </p:blipFill>
        <p:spPr bwMode="auto">
          <a:xfrm>
            <a:off x="7775575" y="3933825"/>
            <a:ext cx="1368425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Line 2"/>
          <p:cNvSpPr>
            <a:spLocks noChangeShapeType="1"/>
          </p:cNvSpPr>
          <p:nvPr/>
        </p:nvSpPr>
        <p:spPr bwMode="auto">
          <a:xfrm flipH="1">
            <a:off x="215900" y="0"/>
            <a:ext cx="90488" cy="6858000"/>
          </a:xfrm>
          <a:prstGeom prst="line">
            <a:avLst/>
          </a:prstGeom>
          <a:noFill/>
          <a:ln w="28575">
            <a:solidFill>
              <a:srgbClr val="E2001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2055" name="Rectangle 5"/>
          <p:cNvSpPr>
            <a:spLocks noChangeArrowheads="1"/>
          </p:cNvSpPr>
          <p:nvPr/>
        </p:nvSpPr>
        <p:spPr bwMode="auto">
          <a:xfrm>
            <a:off x="0" y="0"/>
            <a:ext cx="179388" cy="6858000"/>
          </a:xfrm>
          <a:prstGeom prst="rect">
            <a:avLst/>
          </a:prstGeom>
          <a:solidFill>
            <a:srgbClr val="E2001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 altLang="de-DE" dirty="0"/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2813" y="6453188"/>
            <a:ext cx="593725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E28B2F8-7C7B-46ED-B6AC-44A019913F84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sp>
        <p:nvSpPr>
          <p:cNvPr id="1031" name="Line 10"/>
          <p:cNvSpPr>
            <a:spLocks noChangeShapeType="1"/>
          </p:cNvSpPr>
          <p:nvPr/>
        </p:nvSpPr>
        <p:spPr bwMode="auto">
          <a:xfrm flipH="1" flipV="1">
            <a:off x="215900" y="0"/>
            <a:ext cx="107950" cy="6858000"/>
          </a:xfrm>
          <a:prstGeom prst="line">
            <a:avLst/>
          </a:prstGeom>
          <a:noFill/>
          <a:ln w="19050">
            <a:solidFill>
              <a:srgbClr val="E2001A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1550" y="404813"/>
            <a:ext cx="7702550" cy="106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 </a:t>
            </a:r>
            <a:br>
              <a:rPr lang="de-DE" altLang="de-DE"/>
            </a:br>
            <a:r>
              <a:rPr lang="de-DE" altLang="de-DE"/>
              <a:t>bearbeiten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1550" y="1773238"/>
            <a:ext cx="7704138" cy="4452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323183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</p:sldLayoutIdLst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268288" indent="-268288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20725" indent="-26670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319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39888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jessica.schulz@bildung.bremen.de" TargetMode="External"/><Relationship Id="rId2" Type="http://schemas.openxmlformats.org/officeDocument/2006/relationships/hyperlink" Target="mailto:leitstelle.tagesbetreuung@kinder.bremen.d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tagesbetreuung@kinder.bremen.de" TargetMode="External"/><Relationship Id="rId2" Type="http://schemas.openxmlformats.org/officeDocument/2006/relationships/hyperlink" Target="https://kitaportal.bremen.de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 txBox="1">
            <a:spLocks/>
          </p:cNvSpPr>
          <p:nvPr/>
        </p:nvSpPr>
        <p:spPr bwMode="auto">
          <a:xfrm>
            <a:off x="1187450" y="692150"/>
            <a:ext cx="7489825" cy="194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20725" indent="-2667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19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9888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de-DE" altLang="de-DE" sz="3200" baseline="0" dirty="0"/>
              <a:t>Tagesbetreuungsangebote für Kinder </a:t>
            </a:r>
            <a:br>
              <a:rPr lang="de-DE" altLang="de-DE" sz="3200" baseline="0" dirty="0"/>
            </a:br>
            <a:r>
              <a:rPr lang="de-DE" altLang="de-DE" sz="3200" baseline="0" dirty="0"/>
              <a:t>in der Stadtgemeinde Bremen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de-DE" altLang="de-DE" sz="1000" baseline="0" dirty="0">
              <a:solidFill>
                <a:schemeClr val="accent1"/>
              </a:solidFill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de-DE" altLang="de-DE" sz="3600" b="1" baseline="0" dirty="0"/>
              <a:t>– Stadtteil Woltmershausen –</a:t>
            </a:r>
          </a:p>
        </p:txBody>
      </p:sp>
      <p:cxnSp>
        <p:nvCxnSpPr>
          <p:cNvPr id="5123" name="Gerade Verbindung 9"/>
          <p:cNvCxnSpPr>
            <a:cxnSpLocks noChangeShapeType="1"/>
          </p:cNvCxnSpPr>
          <p:nvPr/>
        </p:nvCxnSpPr>
        <p:spPr bwMode="auto">
          <a:xfrm>
            <a:off x="1403350" y="3068638"/>
            <a:ext cx="684053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Untertitel 2"/>
          <p:cNvSpPr txBox="1">
            <a:spLocks/>
          </p:cNvSpPr>
          <p:nvPr/>
        </p:nvSpPr>
        <p:spPr bwMode="auto">
          <a:xfrm>
            <a:off x="970756" y="3140968"/>
            <a:ext cx="7202488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8288" indent="-268288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725" indent="-2667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31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9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de-DE" altLang="de-DE" sz="2200" b="1" baseline="0" dirty="0"/>
              <a:t>Sitzung des Stadtteilbeirats Woltmershausen</a:t>
            </a:r>
          </a:p>
          <a:p>
            <a:pPr marL="0" indent="0" algn="ctr">
              <a:buNone/>
              <a:defRPr/>
            </a:pPr>
            <a:r>
              <a:rPr lang="de-DE" altLang="de-DE" sz="1800" baseline="0" dirty="0"/>
              <a:t>Sitzung am 22. Mai 2026</a:t>
            </a:r>
            <a:endParaRPr lang="de-DE" altLang="de-DE" sz="1600" baseline="0" dirty="0"/>
          </a:p>
          <a:p>
            <a:pPr marL="0" indent="0" algn="ctr">
              <a:buNone/>
              <a:defRPr/>
            </a:pPr>
            <a:endParaRPr lang="de-DE" altLang="de-DE" sz="1800" baseline="0" dirty="0"/>
          </a:p>
          <a:p>
            <a:pPr marL="0" indent="0" algn="ctr">
              <a:buNone/>
              <a:defRPr/>
            </a:pPr>
            <a:r>
              <a:rPr lang="de-DE" altLang="de-DE" sz="1800" baseline="0" dirty="0"/>
              <a:t>Referentin: Jessica Schulz </a:t>
            </a:r>
          </a:p>
          <a:p>
            <a:pPr marL="0" indent="0" algn="ctr">
              <a:buNone/>
              <a:defRPr/>
            </a:pPr>
            <a:r>
              <a:rPr lang="de-DE" altLang="de-DE" sz="1800" baseline="0" dirty="0"/>
              <a:t>Referat 33 – Kindertagesbetreuung in der Stadtgemeinde Bremen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D952B4-4C34-4A6B-AD4E-EB56BA58403F}" type="slidenum">
              <a:rPr lang="de-DE" altLang="de-DE" smtClean="0"/>
              <a:pPr>
                <a:defRPr/>
              </a:pPr>
              <a:t>1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438906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Inhaltsplatzhalter 1"/>
          <p:cNvSpPr>
            <a:spLocks noGrp="1"/>
          </p:cNvSpPr>
          <p:nvPr>
            <p:ph idx="1"/>
          </p:nvPr>
        </p:nvSpPr>
        <p:spPr>
          <a:xfrm>
            <a:off x="539750" y="1208311"/>
            <a:ext cx="7726363" cy="4452937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de-DE" altLang="de-DE" sz="2000" b="1" dirty="0">
                <a:solidFill>
                  <a:srgbClr val="000000"/>
                </a:solidFill>
              </a:rPr>
              <a:t>Anmeldesituation und Platzangebot</a:t>
            </a:r>
          </a:p>
          <a:p>
            <a:pPr eaLnBrk="1" hangingPunct="1">
              <a:defRPr/>
            </a:pPr>
            <a:r>
              <a:rPr lang="de-DE" altLang="de-DE" sz="1800" dirty="0">
                <a:solidFill>
                  <a:srgbClr val="000000"/>
                </a:solidFill>
              </a:rPr>
              <a:t>Anmeldesituation und Platzangebot in Einrichtungen und Kindertagespflege zum Stichtag 01.03.2026 und 12.05.2026</a:t>
            </a:r>
          </a:p>
          <a:p>
            <a:pPr marL="0" indent="0" eaLnBrk="1" hangingPunct="1">
              <a:buNone/>
              <a:defRPr/>
            </a:pPr>
            <a:endParaRPr lang="de-DE" altLang="de-DE" sz="1100" b="1" dirty="0">
              <a:solidFill>
                <a:srgbClr val="000000"/>
              </a:solidFill>
            </a:endParaRPr>
          </a:p>
          <a:p>
            <a:pPr marL="0" indent="0" eaLnBrk="1" hangingPunct="1">
              <a:buNone/>
              <a:defRPr/>
            </a:pPr>
            <a:r>
              <a:rPr lang="de-DE" altLang="de-DE" sz="2000" b="1" dirty="0">
                <a:solidFill>
                  <a:srgbClr val="000000"/>
                </a:solidFill>
              </a:rPr>
              <a:t>Projekte der Kita-Angebotsplanung im Stadtteil</a:t>
            </a:r>
          </a:p>
          <a:p>
            <a:pPr eaLnBrk="1" hangingPunct="1">
              <a:defRPr/>
            </a:pPr>
            <a:r>
              <a:rPr lang="de-DE" altLang="de-DE" sz="1800" dirty="0">
                <a:solidFill>
                  <a:srgbClr val="000000"/>
                </a:solidFill>
              </a:rPr>
              <a:t>Geplante Veränderungen des Platzangebots im Kindergartenjahr 2026/2027</a:t>
            </a:r>
          </a:p>
          <a:p>
            <a:pPr marL="452437" lvl="1" indent="0" eaLnBrk="1" hangingPunct="1">
              <a:buNone/>
              <a:defRPr/>
            </a:pPr>
            <a:endParaRPr lang="de-DE" altLang="de-DE" sz="1400" dirty="0">
              <a:solidFill>
                <a:srgbClr val="000000"/>
              </a:solidFill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lang="de-DE" altLang="de-DE" sz="2000" b="1" dirty="0">
                <a:solidFill>
                  <a:srgbClr val="000000"/>
                </a:solidFill>
                <a:latin typeface="Arial"/>
                <a:cs typeface="Arial"/>
              </a:rPr>
              <a:t>Trends der Bevölkerungsentwicklung</a:t>
            </a:r>
          </a:p>
          <a:p>
            <a:pPr eaLnBrk="1" hangingPunct="1">
              <a:defRPr/>
            </a:pPr>
            <a:r>
              <a:rPr lang="de-DE" altLang="de-DE" sz="1800" dirty="0">
                <a:solidFill>
                  <a:srgbClr val="000000"/>
                </a:solidFill>
                <a:latin typeface="Arial"/>
                <a:cs typeface="Arial"/>
              </a:rPr>
              <a:t>Anspruchsberechtigte Alterskohorte in der Angebotsart Krippe </a:t>
            </a:r>
          </a:p>
          <a:p>
            <a:pPr eaLnBrk="1" hangingPunct="1">
              <a:defRPr/>
            </a:pPr>
            <a:r>
              <a:rPr lang="de-DE" altLang="de-DE" sz="1800" dirty="0">
                <a:solidFill>
                  <a:srgbClr val="000000"/>
                </a:solidFill>
                <a:latin typeface="Arial"/>
                <a:cs typeface="Arial"/>
              </a:rPr>
              <a:t>Anspruchsberechtigte Alterskohorte in der Angebotsart Elementar </a:t>
            </a:r>
            <a:endParaRPr kumimoji="0" lang="de-DE" altLang="de-DE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indent="0" eaLnBrk="1" hangingPunct="1">
              <a:buNone/>
              <a:defRPr/>
            </a:pPr>
            <a:endParaRPr lang="de-DE" altLang="de-DE" sz="2400" b="1" dirty="0">
              <a:solidFill>
                <a:srgbClr val="000000"/>
              </a:solidFill>
            </a:endParaRPr>
          </a:p>
          <a:p>
            <a:pPr marL="354013" indent="-354013" eaLnBrk="1" hangingPunct="1">
              <a:buFontTx/>
              <a:buAutoNum type="arabicPeriod"/>
              <a:defRPr/>
            </a:pPr>
            <a:endParaRPr lang="de-DE" altLang="de-DE" sz="1400" b="1" dirty="0">
              <a:solidFill>
                <a:srgbClr val="000000"/>
              </a:solidFill>
            </a:endParaRPr>
          </a:p>
          <a:p>
            <a:pPr marL="354013" indent="-354013" eaLnBrk="1" hangingPunct="1">
              <a:buFontTx/>
              <a:buAutoNum type="arabicPeriod"/>
              <a:defRPr/>
            </a:pPr>
            <a:endParaRPr lang="de-DE" altLang="de-DE" sz="2400" dirty="0">
              <a:solidFill>
                <a:srgbClr val="000000"/>
              </a:solidFill>
            </a:endParaRPr>
          </a:p>
          <a:p>
            <a:pPr marL="354013" indent="-354013" eaLnBrk="1" hangingPunct="1">
              <a:buFontTx/>
              <a:buAutoNum type="arabicPeriod"/>
              <a:defRPr/>
            </a:pPr>
            <a:endParaRPr lang="de-DE" altLang="de-DE" sz="3200" dirty="0">
              <a:solidFill>
                <a:srgbClr val="000000"/>
              </a:solidFill>
            </a:endParaRPr>
          </a:p>
          <a:p>
            <a:pPr marL="514350" indent="-514350" eaLnBrk="1" hangingPunct="1">
              <a:buFontTx/>
              <a:buNone/>
              <a:defRPr/>
            </a:pPr>
            <a:endParaRPr lang="de-DE" altLang="de-DE" sz="2400" dirty="0">
              <a:solidFill>
                <a:srgbClr val="000000"/>
              </a:solidFill>
            </a:endParaRPr>
          </a:p>
        </p:txBody>
      </p:sp>
      <p:sp>
        <p:nvSpPr>
          <p:cNvPr id="8195" name="Titel 2"/>
          <p:cNvSpPr>
            <a:spLocks noGrp="1"/>
          </p:cNvSpPr>
          <p:nvPr>
            <p:ph type="title"/>
          </p:nvPr>
        </p:nvSpPr>
        <p:spPr>
          <a:xfrm>
            <a:off x="512844" y="125515"/>
            <a:ext cx="7702550" cy="1060450"/>
          </a:xfrm>
        </p:spPr>
        <p:txBody>
          <a:bodyPr/>
          <a:lstStyle/>
          <a:p>
            <a:r>
              <a:rPr lang="de-DE" altLang="de-DE" dirty="0"/>
              <a:t>Themen</a:t>
            </a:r>
          </a:p>
        </p:txBody>
      </p:sp>
      <p:sp>
        <p:nvSpPr>
          <p:cNvPr id="8196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8246EA2-FAB6-480F-92CD-189E9D9F7996}" type="slidenum">
              <a:rPr kumimoji="0" lang="de-DE" altLang="de-DE" sz="1100" b="0" i="0" u="none" strike="noStrike" kern="1200" cap="none" spc="0" normalizeH="0" baseline="0" noProof="0" smtClean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altLang="de-DE" sz="1100" b="0" i="0" u="none" strike="noStrike" kern="1200" cap="none" spc="0" normalizeH="0" baseline="0" noProof="0" dirty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liennummernplatzhalter 3"/>
          <p:cNvSpPr txBox="1">
            <a:spLocks/>
          </p:cNvSpPr>
          <p:nvPr/>
        </p:nvSpPr>
        <p:spPr bwMode="auto">
          <a:xfrm>
            <a:off x="7451725" y="6453188"/>
            <a:ext cx="981075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20725" indent="-2667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19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9888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sz="1100" baseline="0" dirty="0">
                <a:solidFill>
                  <a:srgbClr val="F8F8F8"/>
                </a:solidFill>
              </a:rPr>
              <a:t>22.06.2026</a:t>
            </a:r>
            <a:endParaRPr kumimoji="0" lang="de-DE" altLang="de-DE" sz="1100" b="0" i="0" u="none" strike="noStrike" kern="1200" cap="none" spc="0" normalizeH="0" baseline="0" noProof="0" dirty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el 2"/>
          <p:cNvSpPr>
            <a:spLocks noGrp="1"/>
          </p:cNvSpPr>
          <p:nvPr>
            <p:ph type="title"/>
          </p:nvPr>
        </p:nvSpPr>
        <p:spPr>
          <a:xfrm>
            <a:off x="469056" y="373886"/>
            <a:ext cx="7300913" cy="120697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de-DE" altLang="de-DE" sz="2000" dirty="0"/>
              <a:t>Anmeldesituation und Platzangebot</a:t>
            </a:r>
            <a:br>
              <a:rPr lang="de-DE" altLang="de-DE" sz="2500" dirty="0"/>
            </a:br>
            <a:r>
              <a:rPr lang="de-DE" altLang="de-DE" sz="1800" b="0" dirty="0"/>
              <a:t>Platzangebot in Einrichtungen und Kindertagespflege </a:t>
            </a:r>
            <a:br>
              <a:rPr lang="de-DE" altLang="de-DE" sz="1800" b="0" dirty="0"/>
            </a:br>
            <a:r>
              <a:rPr lang="de-DE" altLang="de-DE" sz="1800" b="0" dirty="0"/>
              <a:t>zum Stichtag 01.03.2026 und 12.05.2026 </a:t>
            </a:r>
            <a:endParaRPr lang="de-DE" altLang="de-DE" sz="2400" b="0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6892E3-820F-4FC1-BD90-779EE19587F9}" type="slidenum">
              <a:rPr lang="de-DE" altLang="de-DE" smtClean="0"/>
              <a:pPr>
                <a:defRPr/>
              </a:pPr>
              <a:t>3</a:t>
            </a:fld>
            <a:endParaRPr lang="de-DE" alt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CF63D6C-247E-352E-4160-1D1D1112552F}"/>
              </a:ext>
            </a:extLst>
          </p:cNvPr>
          <p:cNvSpPr txBox="1"/>
          <p:nvPr/>
        </p:nvSpPr>
        <p:spPr>
          <a:xfrm>
            <a:off x="469056" y="4437112"/>
            <a:ext cx="8188910" cy="1785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600" b="1" dirty="0"/>
              <a:t>Gebaute Kapazität: </a:t>
            </a:r>
            <a:r>
              <a:rPr lang="de-DE" sz="1600" dirty="0"/>
              <a:t>bedarfsorientierte gebaute Kapazität, d.h. die baulich zur Verfügung stehende maximale Kapazität </a:t>
            </a:r>
            <a:br>
              <a:rPr lang="de-DE" sz="1600" dirty="0"/>
            </a:br>
            <a:r>
              <a:rPr lang="de-DE" sz="1600" dirty="0"/>
              <a:t>bei der geplanten Aufteilung auf Krippen- und Elementargruppen.</a:t>
            </a:r>
          </a:p>
          <a:p>
            <a:pPr>
              <a:lnSpc>
                <a:spcPct val="150000"/>
              </a:lnSpc>
            </a:pPr>
            <a:r>
              <a:rPr lang="de-DE" sz="1600" b="1" dirty="0"/>
              <a:t>Soll-Belegung: </a:t>
            </a:r>
            <a:r>
              <a:rPr lang="de-DE" sz="1600" dirty="0"/>
              <a:t>Plätze auf Grundlage der Planung der Träger gemäß Kita-Planer</a:t>
            </a:r>
          </a:p>
          <a:p>
            <a:pPr>
              <a:lnSpc>
                <a:spcPct val="150000"/>
              </a:lnSpc>
            </a:pPr>
            <a:r>
              <a:rPr lang="de-DE" sz="1600" b="1" dirty="0"/>
              <a:t>Ist-Belegung: </a:t>
            </a:r>
            <a:r>
              <a:rPr lang="de-DE" sz="1600" dirty="0"/>
              <a:t>Belegung der Betreuungsplätze mit bestehenden Betreuungsverträgen zum 01.10.2025</a:t>
            </a:r>
          </a:p>
          <a:p>
            <a:pPr>
              <a:lnSpc>
                <a:spcPct val="150000"/>
              </a:lnSpc>
            </a:pPr>
            <a:r>
              <a:rPr lang="de-DE" sz="1600" b="1" dirty="0"/>
              <a:t>Auslastung: </a:t>
            </a:r>
            <a:r>
              <a:rPr lang="de-DE" sz="1600" dirty="0"/>
              <a:t>Differenz der Soll-Belegung und der Ist-Belegung</a:t>
            </a:r>
          </a:p>
          <a:p>
            <a:pPr>
              <a:lnSpc>
                <a:spcPct val="150000"/>
              </a:lnSpc>
            </a:pPr>
            <a:r>
              <a:rPr lang="de-DE" sz="1600" b="1" dirty="0"/>
              <a:t>Trägerabfrage: </a:t>
            </a:r>
            <a:r>
              <a:rPr lang="de-DE" sz="1600" dirty="0"/>
              <a:t>Rückmeldungen der Träger zu freien Plätzen im Rahmen des stadtteilbezogenen Planungstreffens zur Belegsituation zum KGJ 2026/27 am 12.05.2026  </a:t>
            </a:r>
            <a:endParaRPr lang="de-DE" sz="1600" b="1" dirty="0"/>
          </a:p>
        </p:txBody>
      </p:sp>
      <p:graphicFrame>
        <p:nvGraphicFramePr>
          <p:cNvPr id="3" name="Inhaltsplatzhalter 4">
            <a:extLst>
              <a:ext uri="{FF2B5EF4-FFF2-40B4-BE49-F238E27FC236}">
                <a16:creationId xmlns:a16="http://schemas.microsoft.com/office/drawing/2014/main" id="{323044A6-505C-DD86-D793-B9386B6417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730424"/>
              </p:ext>
            </p:extLst>
          </p:nvPr>
        </p:nvGraphicFramePr>
        <p:xfrm>
          <a:off x="493185" y="1826285"/>
          <a:ext cx="8205813" cy="25666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96539">
                  <a:extLst>
                    <a:ext uri="{9D8B030D-6E8A-4147-A177-3AD203B41FA5}">
                      <a16:colId xmlns:a16="http://schemas.microsoft.com/office/drawing/2014/main" val="8184237"/>
                    </a:ext>
                  </a:extLst>
                </a:gridCol>
                <a:gridCol w="1563151">
                  <a:extLst>
                    <a:ext uri="{9D8B030D-6E8A-4147-A177-3AD203B41FA5}">
                      <a16:colId xmlns:a16="http://schemas.microsoft.com/office/drawing/2014/main" val="309283140"/>
                    </a:ext>
                  </a:extLst>
                </a:gridCol>
                <a:gridCol w="1247117">
                  <a:extLst>
                    <a:ext uri="{9D8B030D-6E8A-4147-A177-3AD203B41FA5}">
                      <a16:colId xmlns:a16="http://schemas.microsoft.com/office/drawing/2014/main" val="4183158807"/>
                    </a:ext>
                  </a:extLst>
                </a:gridCol>
                <a:gridCol w="1300242">
                  <a:extLst>
                    <a:ext uri="{9D8B030D-6E8A-4147-A177-3AD203B41FA5}">
                      <a16:colId xmlns:a16="http://schemas.microsoft.com/office/drawing/2014/main" val="3381936334"/>
                    </a:ext>
                  </a:extLst>
                </a:gridCol>
                <a:gridCol w="1156041">
                  <a:extLst>
                    <a:ext uri="{9D8B030D-6E8A-4147-A177-3AD203B41FA5}">
                      <a16:colId xmlns:a16="http://schemas.microsoft.com/office/drawing/2014/main" val="782179441"/>
                    </a:ext>
                  </a:extLst>
                </a:gridCol>
                <a:gridCol w="1742723">
                  <a:extLst>
                    <a:ext uri="{9D8B030D-6E8A-4147-A177-3AD203B41FA5}">
                      <a16:colId xmlns:a16="http://schemas.microsoft.com/office/drawing/2014/main" val="4078000259"/>
                    </a:ext>
                  </a:extLst>
                </a:gridCol>
              </a:tblGrid>
              <a:tr h="372060">
                <a:tc rowSpan="3">
                  <a:txBody>
                    <a:bodyPr/>
                    <a:lstStyle/>
                    <a:p>
                      <a:endParaRPr lang="de-DE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r>
                        <a:rPr lang="de-DE" sz="1400" b="1" dirty="0">
                          <a:solidFill>
                            <a:schemeClr val="tx1"/>
                          </a:solidFill>
                          <a:latin typeface="+mj-lt"/>
                        </a:rPr>
                        <a:t>Stadtteil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latin typeface="+mj-lt"/>
                        </a:rPr>
                        <a:t>Angebotsart Krippe 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F1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C9F1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C9F1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C9F1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C9F1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0261310"/>
                  </a:ext>
                </a:extLst>
              </a:tr>
              <a:tr h="372060">
                <a:tc vMerge="1">
                  <a:txBody>
                    <a:bodyPr/>
                    <a:lstStyle/>
                    <a:p>
                      <a:endParaRPr lang="de-DE" dirty="0">
                        <a:latin typeface="Corbel" panose="020B0503020204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de-DE" sz="1400" b="1" dirty="0">
                          <a:latin typeface="+mj-lt"/>
                        </a:rPr>
                        <a:t>Kita-Statistik nach der Hauptanmeldephase (Stichtag: 01.03.2026)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bg1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bg1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b="1" dirty="0">
                          <a:latin typeface="+mj-lt"/>
                        </a:rPr>
                        <a:t>Trägerabfrage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077962"/>
                  </a:ext>
                </a:extLst>
              </a:tr>
              <a:tr h="947988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 dirty="0">
                          <a:latin typeface="+mj-lt"/>
                        </a:rPr>
                        <a:t>Bedarfsorientierte Gebaute Kapazität </a:t>
                      </a:r>
                      <a:r>
                        <a:rPr lang="de-DE" sz="1200" b="0" dirty="0">
                          <a:latin typeface="+mj-lt"/>
                        </a:rPr>
                        <a:t>zum 01.08.2026 (BK)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 dirty="0">
                          <a:latin typeface="+mj-lt"/>
                        </a:rPr>
                        <a:t>Soll-Belegung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F1C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 dirty="0">
                          <a:latin typeface="+mj-lt"/>
                        </a:rPr>
                        <a:t>Anmeldungen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F1C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 dirty="0">
                          <a:latin typeface="+mj-lt"/>
                        </a:rPr>
                        <a:t>Freie Plätze</a:t>
                      </a:r>
                    </a:p>
                    <a:p>
                      <a:r>
                        <a:rPr lang="de-DE" sz="1100" b="0" dirty="0">
                          <a:latin typeface="+mj-lt"/>
                        </a:rPr>
                        <a:t>(Differenz BK-Anmeldungen)</a:t>
                      </a:r>
                    </a:p>
                    <a:p>
                      <a:br>
                        <a:rPr lang="de-DE" sz="1400" b="0" dirty="0">
                          <a:latin typeface="+mj-lt"/>
                        </a:rPr>
                      </a:br>
                      <a:br>
                        <a:rPr lang="de-DE" sz="1400" b="0" dirty="0">
                          <a:latin typeface="+mj-lt"/>
                        </a:rPr>
                      </a:br>
                      <a:endParaRPr lang="de-DE" sz="1400" b="0" dirty="0">
                        <a:latin typeface="+mj-lt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F1C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>
                          <a:latin typeface="+mj-lt"/>
                        </a:rPr>
                        <a:t>Rückmeldungen freie Plätze zum KGJ 2026/27 </a:t>
                      </a:r>
                    </a:p>
                    <a:p>
                      <a:r>
                        <a:rPr lang="de-DE" sz="1200" b="0" dirty="0">
                          <a:latin typeface="+mj-lt"/>
                        </a:rPr>
                        <a:t>zum 12.05.2026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875474"/>
                  </a:ext>
                </a:extLst>
              </a:tr>
              <a:tr h="372060">
                <a:tc>
                  <a:txBody>
                    <a:bodyPr/>
                    <a:lstStyle/>
                    <a:p>
                      <a:r>
                        <a:rPr lang="de-DE" sz="1100" b="1" dirty="0">
                          <a:latin typeface="+mj-lt"/>
                        </a:rPr>
                        <a:t>Woltmershausen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b="1" dirty="0">
                          <a:latin typeface="+mj-lt"/>
                        </a:rPr>
                        <a:t>163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b="1" dirty="0">
                          <a:latin typeface="+mj-lt"/>
                        </a:rPr>
                        <a:t>156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F1C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b="1" dirty="0">
                          <a:latin typeface="+mj-lt"/>
                        </a:rPr>
                        <a:t>127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F1C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b="1" dirty="0">
                          <a:solidFill>
                            <a:srgbClr val="00B050"/>
                          </a:solidFill>
                          <a:latin typeface="+mj-lt"/>
                        </a:rPr>
                        <a:t>36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F1C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b="1" dirty="0">
                          <a:solidFill>
                            <a:srgbClr val="00B050"/>
                          </a:solidFill>
                          <a:latin typeface="+mj-lt"/>
                        </a:rPr>
                        <a:t>9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6243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4573344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20F2DF-1C5E-514A-F25F-AA2CEE647A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el 2">
            <a:extLst>
              <a:ext uri="{FF2B5EF4-FFF2-40B4-BE49-F238E27FC236}">
                <a16:creationId xmlns:a16="http://schemas.microsoft.com/office/drawing/2014/main" id="{6281EBE5-8D32-6C74-1CD9-DB48BEB9A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056" y="373886"/>
            <a:ext cx="7300913" cy="120697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de-DE" altLang="de-DE" sz="2000" dirty="0"/>
              <a:t>Anmeldesituation und Platzangebot</a:t>
            </a:r>
            <a:br>
              <a:rPr lang="de-DE" altLang="de-DE" sz="2500" dirty="0"/>
            </a:br>
            <a:r>
              <a:rPr lang="de-DE" altLang="de-DE" sz="1800" b="0" dirty="0"/>
              <a:t>Platzangebot in Einrichtungen und Kindertagespflege </a:t>
            </a:r>
            <a:br>
              <a:rPr lang="de-DE" altLang="de-DE" sz="1800" b="0" dirty="0"/>
            </a:br>
            <a:r>
              <a:rPr lang="de-DE" altLang="de-DE" sz="1800" b="0" dirty="0"/>
              <a:t>zum Stichtag 01.03.2026 und 12.05.2026</a:t>
            </a:r>
            <a:endParaRPr lang="de-DE" altLang="de-DE" sz="2400" b="0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8D2916B4-B5F7-0CD1-2D60-B523C39696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6892E3-820F-4FC1-BD90-779EE19587F9}" type="slidenum">
              <a:rPr lang="de-DE" altLang="de-DE" smtClean="0"/>
              <a:pPr>
                <a:defRPr/>
              </a:pPr>
              <a:t>4</a:t>
            </a:fld>
            <a:endParaRPr lang="de-DE" alt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B44B319-9D04-2CB6-069F-E6DD6739B494}"/>
              </a:ext>
            </a:extLst>
          </p:cNvPr>
          <p:cNvSpPr txBox="1"/>
          <p:nvPr/>
        </p:nvSpPr>
        <p:spPr>
          <a:xfrm>
            <a:off x="469056" y="4437112"/>
            <a:ext cx="8188910" cy="1785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600" b="1" dirty="0"/>
              <a:t>Gebaute Kapazität: </a:t>
            </a:r>
            <a:r>
              <a:rPr lang="de-DE" sz="1600" dirty="0"/>
              <a:t>bedarfsorientierte gebaute Kapazität, d.h. die baulich zur Verfügung stehende maximale Kapazität </a:t>
            </a:r>
            <a:br>
              <a:rPr lang="de-DE" sz="1600" dirty="0"/>
            </a:br>
            <a:r>
              <a:rPr lang="de-DE" sz="1600" dirty="0"/>
              <a:t>bei der geplanten Aufteilung auf Krippen- und Elementargruppen.</a:t>
            </a:r>
          </a:p>
          <a:p>
            <a:pPr>
              <a:lnSpc>
                <a:spcPct val="150000"/>
              </a:lnSpc>
            </a:pPr>
            <a:r>
              <a:rPr lang="de-DE" sz="1600" b="1" dirty="0"/>
              <a:t>Soll-Belegung: </a:t>
            </a:r>
            <a:r>
              <a:rPr lang="de-DE" sz="1600" dirty="0"/>
              <a:t>Plätze auf Grundlage der Planung der Träger gemäß Kita-Planer</a:t>
            </a:r>
          </a:p>
          <a:p>
            <a:pPr>
              <a:lnSpc>
                <a:spcPct val="150000"/>
              </a:lnSpc>
            </a:pPr>
            <a:r>
              <a:rPr lang="de-DE" sz="1600" b="1" dirty="0"/>
              <a:t>Ist-Belegung: </a:t>
            </a:r>
            <a:r>
              <a:rPr lang="de-DE" sz="1600" dirty="0"/>
              <a:t>Belegung der Betreuungsplätze mit bestehenden Betreuungsverträgen zum 01.10.2025</a:t>
            </a:r>
          </a:p>
          <a:p>
            <a:pPr>
              <a:lnSpc>
                <a:spcPct val="150000"/>
              </a:lnSpc>
            </a:pPr>
            <a:r>
              <a:rPr lang="de-DE" sz="1600" b="1" dirty="0"/>
              <a:t>Auslastung: </a:t>
            </a:r>
            <a:r>
              <a:rPr lang="de-DE" sz="1600" dirty="0"/>
              <a:t>Differenz der Soll-Belegung und der Ist-Belegung</a:t>
            </a:r>
          </a:p>
          <a:p>
            <a:pPr>
              <a:lnSpc>
                <a:spcPct val="150000"/>
              </a:lnSpc>
            </a:pPr>
            <a:r>
              <a:rPr lang="de-DE" sz="1600" b="1" dirty="0"/>
              <a:t>Trägerabfrage: </a:t>
            </a:r>
            <a:r>
              <a:rPr lang="de-DE" sz="1600" dirty="0"/>
              <a:t>Rückmeldungen der Träger zu freien Plätzen im Rahmen des stadtteilbezogenen Planungstreffens zur </a:t>
            </a:r>
            <a:r>
              <a:rPr lang="de-DE" sz="1600"/>
              <a:t>Belegsituation zum </a:t>
            </a:r>
            <a:r>
              <a:rPr lang="de-DE" sz="1600" dirty="0"/>
              <a:t>KGJ 2026/27 am 12.05.2026  </a:t>
            </a:r>
            <a:endParaRPr lang="de-DE" sz="1600" b="1" dirty="0"/>
          </a:p>
        </p:txBody>
      </p:sp>
      <p:graphicFrame>
        <p:nvGraphicFramePr>
          <p:cNvPr id="7" name="Inhaltsplatzhalter 4">
            <a:extLst>
              <a:ext uri="{FF2B5EF4-FFF2-40B4-BE49-F238E27FC236}">
                <a16:creationId xmlns:a16="http://schemas.microsoft.com/office/drawing/2014/main" id="{7ECFE4B3-E5E2-E1CC-A587-91DACEF7B9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2791432"/>
              </p:ext>
            </p:extLst>
          </p:nvPr>
        </p:nvGraphicFramePr>
        <p:xfrm>
          <a:off x="499669" y="1769714"/>
          <a:ext cx="8464818" cy="224312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00292">
                  <a:extLst>
                    <a:ext uri="{9D8B030D-6E8A-4147-A177-3AD203B41FA5}">
                      <a16:colId xmlns:a16="http://schemas.microsoft.com/office/drawing/2014/main" val="8184237"/>
                    </a:ext>
                  </a:extLst>
                </a:gridCol>
                <a:gridCol w="1634517">
                  <a:extLst>
                    <a:ext uri="{9D8B030D-6E8A-4147-A177-3AD203B41FA5}">
                      <a16:colId xmlns:a16="http://schemas.microsoft.com/office/drawing/2014/main" val="309283140"/>
                    </a:ext>
                  </a:extLst>
                </a:gridCol>
                <a:gridCol w="1452906">
                  <a:extLst>
                    <a:ext uri="{9D8B030D-6E8A-4147-A177-3AD203B41FA5}">
                      <a16:colId xmlns:a16="http://schemas.microsoft.com/office/drawing/2014/main" val="4183158807"/>
                    </a:ext>
                  </a:extLst>
                </a:gridCol>
                <a:gridCol w="1210754">
                  <a:extLst>
                    <a:ext uri="{9D8B030D-6E8A-4147-A177-3AD203B41FA5}">
                      <a16:colId xmlns:a16="http://schemas.microsoft.com/office/drawing/2014/main" val="3381936334"/>
                    </a:ext>
                  </a:extLst>
                </a:gridCol>
                <a:gridCol w="1169019">
                  <a:extLst>
                    <a:ext uri="{9D8B030D-6E8A-4147-A177-3AD203B41FA5}">
                      <a16:colId xmlns:a16="http://schemas.microsoft.com/office/drawing/2014/main" val="782179441"/>
                    </a:ext>
                  </a:extLst>
                </a:gridCol>
                <a:gridCol w="1797330">
                  <a:extLst>
                    <a:ext uri="{9D8B030D-6E8A-4147-A177-3AD203B41FA5}">
                      <a16:colId xmlns:a16="http://schemas.microsoft.com/office/drawing/2014/main" val="4078000259"/>
                    </a:ext>
                  </a:extLst>
                </a:gridCol>
              </a:tblGrid>
              <a:tr h="368577">
                <a:tc rowSpan="3">
                  <a:txBody>
                    <a:bodyPr/>
                    <a:lstStyle/>
                    <a:p>
                      <a:endParaRPr lang="de-DE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r>
                        <a:rPr lang="de-DE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Stadtteil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latin typeface="+mn-lt"/>
                        </a:rPr>
                        <a:t>Elementar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C9F1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C9F1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C9F1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C9F1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0261310"/>
                  </a:ext>
                </a:extLst>
              </a:tr>
              <a:tr h="508716">
                <a:tc vMerge="1">
                  <a:txBody>
                    <a:bodyPr/>
                    <a:lstStyle/>
                    <a:p>
                      <a:endParaRPr lang="de-DE" dirty="0">
                        <a:latin typeface="Corbel" panose="020B0503020204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de-DE" sz="1300" b="1" dirty="0">
                          <a:latin typeface="+mn-lt"/>
                        </a:rPr>
                        <a:t>Kita-Statistik nach der Hauptanmeldephase (Stichtag: 01.03.2026)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bg1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bg1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b="1" dirty="0">
                          <a:latin typeface="+mn-lt"/>
                        </a:rPr>
                        <a:t>Trägerabfrage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077962"/>
                  </a:ext>
                </a:extLst>
              </a:tr>
              <a:tr h="939115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 dirty="0">
                          <a:latin typeface="+mn-lt"/>
                        </a:rPr>
                        <a:t>Bedarfsorientierte Gebaute Kapazität </a:t>
                      </a:r>
                      <a:r>
                        <a:rPr lang="de-DE" sz="1200" b="0" dirty="0">
                          <a:latin typeface="+mn-lt"/>
                        </a:rPr>
                        <a:t>zum 01.08.2026</a:t>
                      </a:r>
                      <a:br>
                        <a:rPr lang="de-DE" sz="1200" b="0" dirty="0">
                          <a:latin typeface="+mn-lt"/>
                        </a:rPr>
                      </a:br>
                      <a:r>
                        <a:rPr lang="de-DE" sz="1200" b="0" dirty="0">
                          <a:latin typeface="+mn-lt"/>
                        </a:rPr>
                        <a:t>(BK)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 dirty="0">
                          <a:latin typeface="+mn-lt"/>
                        </a:rPr>
                        <a:t>Soll-Kapazität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 dirty="0">
                          <a:latin typeface="+mn-lt"/>
                        </a:rPr>
                        <a:t>Anmeldungen</a:t>
                      </a:r>
                      <a:br>
                        <a:rPr lang="de-DE" sz="1200" b="1" dirty="0">
                          <a:latin typeface="+mn-lt"/>
                        </a:rPr>
                      </a:br>
                      <a:endParaRPr lang="de-DE" sz="1200" b="0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 dirty="0">
                          <a:latin typeface="+mn-lt"/>
                        </a:rPr>
                        <a:t>Freie Plätze </a:t>
                      </a:r>
                    </a:p>
                    <a:p>
                      <a:r>
                        <a:rPr lang="de-DE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(Differenz BK-Anmeldungen)</a:t>
                      </a:r>
                      <a:br>
                        <a:rPr lang="de-DE" sz="1400" b="0" dirty="0">
                          <a:latin typeface="+mn-lt"/>
                        </a:rPr>
                      </a:br>
                      <a:endParaRPr lang="de-DE" sz="1400" b="0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>
                          <a:latin typeface="+mn-lt"/>
                        </a:rPr>
                        <a:t>Rückmeldungen freie Plätze zum KGJ 2026/27 </a:t>
                      </a:r>
                    </a:p>
                    <a:p>
                      <a:r>
                        <a:rPr lang="de-DE" sz="1200" b="0" dirty="0">
                          <a:latin typeface="+mn-lt"/>
                        </a:rPr>
                        <a:t>(Stand 12.05.2026) 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875474"/>
                  </a:ext>
                </a:extLst>
              </a:tr>
              <a:tr h="418942">
                <a:tc>
                  <a:txBody>
                    <a:bodyPr/>
                    <a:lstStyle/>
                    <a:p>
                      <a:r>
                        <a:rPr lang="de-DE" sz="1100" b="1" dirty="0">
                          <a:latin typeface="+mn-lt"/>
                        </a:rPr>
                        <a:t>Woltmershausen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b="1" dirty="0">
                          <a:latin typeface="+mn-lt"/>
                        </a:rPr>
                        <a:t>466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b="1" dirty="0">
                          <a:latin typeface="+mn-lt"/>
                        </a:rPr>
                        <a:t>476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F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b="1" dirty="0">
                          <a:latin typeface="+mn-lt"/>
                        </a:rPr>
                        <a:t>435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F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b="1" dirty="0">
                          <a:solidFill>
                            <a:srgbClr val="00B050"/>
                          </a:solidFill>
                          <a:latin typeface="+mn-lt"/>
                        </a:rPr>
                        <a:t>36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F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b="1" dirty="0">
                          <a:solidFill>
                            <a:srgbClr val="00B050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6243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8659767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423D21-712F-6549-8E32-8C9C867EDF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51626FD9-78B0-D92C-404B-8D854542A3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194048"/>
              </p:ext>
            </p:extLst>
          </p:nvPr>
        </p:nvGraphicFramePr>
        <p:xfrm>
          <a:off x="989602" y="2009962"/>
          <a:ext cx="7164797" cy="2741532"/>
        </p:xfrm>
        <a:graphic>
          <a:graphicData uri="http://schemas.openxmlformats.org/drawingml/2006/table">
            <a:tbl>
              <a:tblPr firstRow="1" lastRow="1" bandRow="1">
                <a:tableStyleId>{F5AB1C69-6EDB-4FF4-983F-18BD219EF322}</a:tableStyleId>
              </a:tblPr>
              <a:tblGrid>
                <a:gridCol w="684076">
                  <a:extLst>
                    <a:ext uri="{9D8B030D-6E8A-4147-A177-3AD203B41FA5}">
                      <a16:colId xmlns:a16="http://schemas.microsoft.com/office/drawing/2014/main" val="722101276"/>
                    </a:ext>
                  </a:extLst>
                </a:gridCol>
                <a:gridCol w="2538282">
                  <a:extLst>
                    <a:ext uri="{9D8B030D-6E8A-4147-A177-3AD203B41FA5}">
                      <a16:colId xmlns:a16="http://schemas.microsoft.com/office/drawing/2014/main" val="1382952582"/>
                    </a:ext>
                  </a:extLst>
                </a:gridCol>
                <a:gridCol w="1260140">
                  <a:extLst>
                    <a:ext uri="{9D8B030D-6E8A-4147-A177-3AD203B41FA5}">
                      <a16:colId xmlns:a16="http://schemas.microsoft.com/office/drawing/2014/main" val="1167959760"/>
                    </a:ext>
                  </a:extLst>
                </a:gridCol>
                <a:gridCol w="802427">
                  <a:extLst>
                    <a:ext uri="{9D8B030D-6E8A-4147-A177-3AD203B41FA5}">
                      <a16:colId xmlns:a16="http://schemas.microsoft.com/office/drawing/2014/main" val="1718482407"/>
                    </a:ext>
                  </a:extLst>
                </a:gridCol>
                <a:gridCol w="939936">
                  <a:extLst>
                    <a:ext uri="{9D8B030D-6E8A-4147-A177-3AD203B41FA5}">
                      <a16:colId xmlns:a16="http://schemas.microsoft.com/office/drawing/2014/main" val="2218400929"/>
                    </a:ext>
                  </a:extLst>
                </a:gridCol>
                <a:gridCol w="939936">
                  <a:extLst>
                    <a:ext uri="{9D8B030D-6E8A-4147-A177-3AD203B41FA5}">
                      <a16:colId xmlns:a16="http://schemas.microsoft.com/office/drawing/2014/main" val="1649513182"/>
                    </a:ext>
                  </a:extLst>
                </a:gridCol>
              </a:tblGrid>
              <a:tr h="617171">
                <a:tc>
                  <a:txBody>
                    <a:bodyPr/>
                    <a:lstStyle/>
                    <a:p>
                      <a:pPr algn="l"/>
                      <a:r>
                        <a:rPr lang="de-DE" sz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</a:rPr>
                        <a:t>KGJ</a:t>
                      </a:r>
                    </a:p>
                  </a:txBody>
                  <a:tcPr marL="68594" marR="68594" marT="34277" marB="342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</a:rPr>
                        <a:t>Einrichtung</a:t>
                      </a:r>
                    </a:p>
                  </a:txBody>
                  <a:tcPr marL="68594" marR="68594" marT="34277" marB="342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</a:rPr>
                        <a:t>Beginn</a:t>
                      </a:r>
                    </a:p>
                  </a:txBody>
                  <a:tcPr marL="68594" marR="68594" marT="34277" marB="342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aseline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</a:rPr>
                        <a:t>Krippe</a:t>
                      </a:r>
                      <a:endParaRPr lang="de-DE" sz="1200" dirty="0">
                        <a:solidFill>
                          <a:schemeClr val="bg1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68594" marR="68594" marT="34277" marB="342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</a:rPr>
                        <a:t>Elementar</a:t>
                      </a:r>
                    </a:p>
                  </a:txBody>
                  <a:tcPr marL="68594" marR="68594" marT="34277" marB="342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</a:rPr>
                        <a:t>Gesamt</a:t>
                      </a:r>
                    </a:p>
                  </a:txBody>
                  <a:tcPr marL="68594" marR="68594" marT="34277" marB="34277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1691678"/>
                  </a:ext>
                </a:extLst>
              </a:tr>
              <a:tr h="594335">
                <a:tc rowSpan="3">
                  <a:txBody>
                    <a:bodyPr/>
                    <a:lstStyle/>
                    <a:p>
                      <a:pPr algn="l"/>
                      <a:r>
                        <a:rPr lang="de-DE" sz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</a:rPr>
                        <a:t>2026/ 2027</a:t>
                      </a:r>
                    </a:p>
                  </a:txBody>
                  <a:tcPr marL="68594" marR="68594" marT="34277" marB="342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</a:rPr>
                        <a:t>Kinderhaus Sterntaler</a:t>
                      </a:r>
                    </a:p>
                    <a:p>
                      <a:pPr algn="l"/>
                      <a:r>
                        <a:rPr lang="de-DE" sz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</a:rPr>
                        <a:t>Einstellung Betreuungsangebot</a:t>
                      </a:r>
                    </a:p>
                    <a:p>
                      <a:pPr algn="l"/>
                      <a:r>
                        <a:rPr lang="de-DE" sz="11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</a:rPr>
                        <a:t>Träger: Sterntaler gGmbH </a:t>
                      </a:r>
                    </a:p>
                  </a:txBody>
                  <a:tcPr marL="68594" marR="68594" marT="34277" marB="342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solidFill>
                            <a:schemeClr val="tx1"/>
                          </a:solidFill>
                          <a:latin typeface="+mn-lt"/>
                        </a:rPr>
                        <a:t>07/2026</a:t>
                      </a:r>
                    </a:p>
                  </a:txBody>
                  <a:tcPr marL="68594" marR="68594" marT="34277" marB="342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latin typeface="+mn-lt"/>
                        </a:rPr>
                        <a:t>-10</a:t>
                      </a:r>
                    </a:p>
                  </a:txBody>
                  <a:tcPr marL="68594" marR="68594" marT="34277" marB="342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F1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latin typeface="+mn-lt"/>
                        </a:rPr>
                        <a:t>-40</a:t>
                      </a:r>
                    </a:p>
                  </a:txBody>
                  <a:tcPr marL="68594" marR="68594" marT="34277" marB="342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latin typeface="+mn-lt"/>
                        </a:rPr>
                        <a:t>-50</a:t>
                      </a:r>
                    </a:p>
                  </a:txBody>
                  <a:tcPr marL="68594" marR="68594" marT="34277" marB="34277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3083839"/>
                  </a:ext>
                </a:extLst>
              </a:tr>
              <a:tr h="594335">
                <a:tc vMerge="1">
                  <a:txBody>
                    <a:bodyPr/>
                    <a:lstStyle/>
                    <a:p>
                      <a:pPr algn="l"/>
                      <a:endParaRPr lang="de-DE" sz="1600" dirty="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 marL="91459" marR="91459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200" dirty="0" err="1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</a:rPr>
                        <a:t>KuFZ</a:t>
                      </a:r>
                      <a:r>
                        <a:rPr lang="de-DE" sz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de-DE" sz="1200" dirty="0" err="1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</a:rPr>
                        <a:t>Warturmer</a:t>
                      </a:r>
                      <a:r>
                        <a:rPr lang="de-DE" sz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</a:rPr>
                        <a:t> Platz</a:t>
                      </a:r>
                    </a:p>
                    <a:p>
                      <a:pPr algn="l"/>
                      <a:r>
                        <a:rPr lang="de-DE" sz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</a:rPr>
                        <a:t>Umwandlung Betreuungsangebot</a:t>
                      </a:r>
                    </a:p>
                    <a:p>
                      <a:pPr algn="l"/>
                      <a:r>
                        <a:rPr lang="de-DE" sz="11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</a:rPr>
                        <a:t>Träger: KiTa Bremen </a:t>
                      </a:r>
                    </a:p>
                  </a:txBody>
                  <a:tcPr marL="68594" marR="68594" marT="34277" marB="342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solidFill>
                            <a:schemeClr val="tx1"/>
                          </a:solidFill>
                          <a:latin typeface="+mn-lt"/>
                        </a:rPr>
                        <a:t>08/2026</a:t>
                      </a:r>
                    </a:p>
                  </a:txBody>
                  <a:tcPr marL="68594" marR="68594" marT="34277" marB="342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latin typeface="+mn-lt"/>
                        </a:rPr>
                        <a:t>+5</a:t>
                      </a:r>
                    </a:p>
                  </a:txBody>
                  <a:tcPr marL="68594" marR="68594" marT="34277" marB="342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F1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latin typeface="+mn-lt"/>
                        </a:rPr>
                        <a:t>0</a:t>
                      </a:r>
                    </a:p>
                  </a:txBody>
                  <a:tcPr marL="68594" marR="68594" marT="34277" marB="342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latin typeface="+mn-lt"/>
                        </a:rPr>
                        <a:t>5</a:t>
                      </a:r>
                    </a:p>
                  </a:txBody>
                  <a:tcPr marL="68594" marR="68594" marT="34277" marB="34277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3909267"/>
                  </a:ext>
                </a:extLst>
              </a:tr>
              <a:tr h="246031">
                <a:tc vMerge="1">
                  <a:txBody>
                    <a:bodyPr/>
                    <a:lstStyle/>
                    <a:p>
                      <a:pPr algn="l"/>
                      <a:endParaRPr lang="de-DE" sz="1200" dirty="0">
                        <a:solidFill>
                          <a:schemeClr val="bg1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68594" marR="68594" marT="34277" marB="342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200" dirty="0" err="1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</a:rPr>
                        <a:t>KuFZ</a:t>
                      </a:r>
                      <a:r>
                        <a:rPr lang="de-DE" sz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</a:rPr>
                        <a:t> Roter Sand</a:t>
                      </a:r>
                    </a:p>
                    <a:p>
                      <a:pPr algn="l"/>
                      <a:r>
                        <a:rPr lang="de-DE" sz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</a:rPr>
                        <a:t>Temporäre Reduktion </a:t>
                      </a:r>
                    </a:p>
                    <a:p>
                      <a:pPr algn="l"/>
                      <a:r>
                        <a:rPr lang="de-DE" sz="11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</a:rPr>
                        <a:t>Träger: KiTa Bremen </a:t>
                      </a:r>
                    </a:p>
                  </a:txBody>
                  <a:tcPr marL="68594" marR="68594" marT="34277" marB="342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solidFill>
                            <a:schemeClr val="tx1"/>
                          </a:solidFill>
                          <a:latin typeface="+mn-lt"/>
                        </a:rPr>
                        <a:t>08/2026</a:t>
                      </a:r>
                    </a:p>
                  </a:txBody>
                  <a:tcPr marL="68594" marR="68594" marT="34277" marB="342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200" dirty="0">
                        <a:latin typeface="+mn-lt"/>
                      </a:endParaRPr>
                    </a:p>
                  </a:txBody>
                  <a:tcPr marL="68594" marR="68594" marT="34277" marB="342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F1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latin typeface="+mn-lt"/>
                        </a:rPr>
                        <a:t>-20</a:t>
                      </a:r>
                    </a:p>
                  </a:txBody>
                  <a:tcPr marL="68594" marR="68594" marT="34277" marB="342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latin typeface="+mn-lt"/>
                        </a:rPr>
                        <a:t>-20</a:t>
                      </a:r>
                    </a:p>
                  </a:txBody>
                  <a:tcPr marL="68594" marR="68594" marT="34277" marB="34277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798626"/>
                  </a:ext>
                </a:extLst>
              </a:tr>
              <a:tr h="318499">
                <a:tc gridSpan="3">
                  <a:txBody>
                    <a:bodyPr/>
                    <a:lstStyle/>
                    <a:p>
                      <a:pPr algn="r"/>
                      <a:r>
                        <a:rPr lang="de-DE" sz="1200" b="1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</a:rPr>
                        <a:t>Summe</a:t>
                      </a:r>
                    </a:p>
                  </a:txBody>
                  <a:tcPr marL="68594" marR="68594" marT="34277" marB="342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1459" marR="91459" marT="45703" marB="457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sz="1600" b="0" dirty="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 marL="91459" marR="91459" marT="45718" marB="457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68594" marR="68594" marT="34277" marB="342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F1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</a:rPr>
                        <a:t>-60</a:t>
                      </a:r>
                    </a:p>
                  </a:txBody>
                  <a:tcPr marL="68594" marR="68594" marT="34277" marB="342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0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</a:rPr>
                        <a:t>-65</a:t>
                      </a:r>
                    </a:p>
                  </a:txBody>
                  <a:tcPr marL="68594" marR="68594" marT="34277" marB="34277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2999271"/>
                  </a:ext>
                </a:extLst>
              </a:tr>
            </a:tbl>
          </a:graphicData>
        </a:graphic>
      </p:graphicFrame>
      <p:sp>
        <p:nvSpPr>
          <p:cNvPr id="20526" name="Textfeld 1">
            <a:extLst>
              <a:ext uri="{FF2B5EF4-FFF2-40B4-BE49-F238E27FC236}">
                <a16:creationId xmlns:a16="http://schemas.microsoft.com/office/drawing/2014/main" id="{815F600D-747E-C64A-125E-A2FEAE89F0DB}"/>
              </a:ext>
            </a:extLst>
          </p:cNvPr>
          <p:cNvSpPr txBox="1">
            <a:spLocks noChangeArrowheads="1"/>
          </p:cNvSpPr>
          <p:nvPr/>
        </p:nvSpPr>
        <p:spPr bwMode="auto">
          <a:xfrm rot="21157177">
            <a:off x="2456261" y="1463160"/>
            <a:ext cx="407908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1800" baseline="0">
                <a:solidFill>
                  <a:srgbClr val="FF0000"/>
                </a:solidFill>
              </a:rPr>
              <a:t> </a:t>
            </a:r>
            <a:endParaRPr lang="de-DE" altLang="de-DE" sz="1800" b="1">
              <a:solidFill>
                <a:srgbClr val="FF0000"/>
              </a:solidFill>
            </a:endParaRPr>
          </a:p>
        </p:txBody>
      </p:sp>
      <p:sp>
        <p:nvSpPr>
          <p:cNvPr id="2" name="Foliennummernplatzhalter 3">
            <a:extLst>
              <a:ext uri="{FF2B5EF4-FFF2-40B4-BE49-F238E27FC236}">
                <a16:creationId xmlns:a16="http://schemas.microsoft.com/office/drawing/2014/main" id="{A2BD89EA-5F64-A67C-4370-6ED91977E70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32814" y="5697142"/>
            <a:ext cx="593725" cy="196453"/>
          </a:xfrm>
        </p:spPr>
        <p:txBody>
          <a:bodyPr/>
          <a:lstStyle/>
          <a:p>
            <a:pPr>
              <a:defRPr/>
            </a:pPr>
            <a:fld id="{6F52E05E-3D77-4286-BAF8-EF0923B4009F}" type="slidenum">
              <a:rPr lang="de-DE" altLang="de-DE" smtClean="0"/>
              <a:pPr>
                <a:defRPr/>
              </a:pPr>
              <a:t>5</a:t>
            </a:fld>
            <a:endParaRPr lang="de-DE" altLang="de-DE" dirty="0"/>
          </a:p>
        </p:txBody>
      </p:sp>
      <p:sp>
        <p:nvSpPr>
          <p:cNvPr id="5" name="Titel 2">
            <a:extLst>
              <a:ext uri="{FF2B5EF4-FFF2-40B4-BE49-F238E27FC236}">
                <a16:creationId xmlns:a16="http://schemas.microsoft.com/office/drawing/2014/main" id="{427C0357-344A-2F91-9580-AF64D85D5AC9}"/>
              </a:ext>
            </a:extLst>
          </p:cNvPr>
          <p:cNvSpPr txBox="1">
            <a:spLocks/>
          </p:cNvSpPr>
          <p:nvPr/>
        </p:nvSpPr>
        <p:spPr bwMode="auto">
          <a:xfrm>
            <a:off x="827584" y="407360"/>
            <a:ext cx="7883288" cy="79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ptos" panose="020B0004020202020204" pitchFamily="34" charset="0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sz="2100" baseline="0" dirty="0">
                <a:solidFill>
                  <a:schemeClr val="tx1"/>
                </a:solidFill>
                <a:latin typeface="+mn-lt"/>
              </a:rPr>
              <a:t>Projekte der Kita-Ausbauplanung im Stadtteil</a:t>
            </a:r>
            <a:br>
              <a:rPr lang="de-DE" sz="2400" baseline="0" dirty="0">
                <a:solidFill>
                  <a:schemeClr val="tx1"/>
                </a:solidFill>
                <a:latin typeface="+mn-lt"/>
              </a:rPr>
            </a:br>
            <a:r>
              <a:rPr lang="de-DE" sz="1500" b="0" baseline="0" dirty="0">
                <a:solidFill>
                  <a:schemeClr val="tx1"/>
                </a:solidFill>
                <a:latin typeface="+mn-lt"/>
              </a:rPr>
              <a:t>geplante Platzveränderungen zum Kindergarten 2026/2027</a:t>
            </a:r>
            <a:endParaRPr lang="de-DE" sz="2400" b="0" baseline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1047225E-7D65-7429-D3E8-3103852CC783}"/>
              </a:ext>
            </a:extLst>
          </p:cNvPr>
          <p:cNvSpPr txBox="1"/>
          <p:nvPr/>
        </p:nvSpPr>
        <p:spPr>
          <a:xfrm>
            <a:off x="8866531" y="6435168"/>
            <a:ext cx="260008" cy="2564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solidFill>
                  <a:schemeClr val="bg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739835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8FFA42-977B-A5B8-7370-591E860A6F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6216FF67-AA2A-B56A-CDEB-9C22C4593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977" y="408826"/>
            <a:ext cx="7883288" cy="795338"/>
          </a:xfrm>
        </p:spPr>
        <p:txBody>
          <a:bodyPr/>
          <a:lstStyle/>
          <a:p>
            <a:r>
              <a:rPr lang="de-DE" sz="2100" dirty="0">
                <a:solidFill>
                  <a:schemeClr val="tx1"/>
                </a:solidFill>
                <a:latin typeface="+mn-lt"/>
              </a:rPr>
              <a:t>Trends der Bevölkerungsentwicklung</a:t>
            </a:r>
            <a:br>
              <a:rPr lang="de-DE" sz="2400" b="0" dirty="0">
                <a:solidFill>
                  <a:schemeClr val="tx1"/>
                </a:solidFill>
                <a:latin typeface="+mn-lt"/>
              </a:rPr>
            </a:br>
            <a:r>
              <a:rPr lang="de-DE" sz="1500" b="0" dirty="0">
                <a:solidFill>
                  <a:schemeClr val="tx1"/>
                </a:solidFill>
                <a:latin typeface="+mn-lt"/>
              </a:rPr>
              <a:t>Prognose der anspruchsberechtigte Alterskohorte in der Angebotsart Krippe</a:t>
            </a:r>
            <a:endParaRPr lang="de-DE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2177BAA-0508-7CAA-7487-1F900E08B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52E05E-3D77-4286-BAF8-EF0923B4009F}" type="slidenum">
              <a:rPr lang="de-DE" altLang="de-DE" smtClean="0"/>
              <a:pPr>
                <a:defRPr/>
              </a:pPr>
              <a:t>6</a:t>
            </a:fld>
            <a:endParaRPr lang="de-DE" alt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A43B6AF-670A-233A-059C-730529F25EDB}"/>
              </a:ext>
            </a:extLst>
          </p:cNvPr>
          <p:cNvSpPr txBox="1"/>
          <p:nvPr/>
        </p:nvSpPr>
        <p:spPr>
          <a:xfrm>
            <a:off x="884355" y="5366545"/>
            <a:ext cx="8244916" cy="2192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 eaLnBrk="1" hangingPunct="1">
              <a:spcBef>
                <a:spcPct val="20000"/>
              </a:spcBef>
              <a:defRPr/>
            </a:pPr>
            <a:r>
              <a:rPr lang="de-DE" altLang="de-DE" sz="825" baseline="0" dirty="0">
                <a:solidFill>
                  <a:srgbClr val="000000"/>
                </a:solidFill>
              </a:rPr>
              <a:t>Quelle: Statistisches Landesamt, Bevölkerungsvorausberechnung von 2025; Darstellung: SKB 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2F491CFE-30A8-702F-F73D-5ED6FC7607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355" y="1637914"/>
            <a:ext cx="5955898" cy="3729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356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983EB-B0BA-B9B0-9AC8-5C676800D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9258FB15-1049-090A-45DE-CA22C2DFD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2208" y="260648"/>
            <a:ext cx="7883288" cy="795338"/>
          </a:xfrm>
        </p:spPr>
        <p:txBody>
          <a:bodyPr/>
          <a:lstStyle/>
          <a:p>
            <a:r>
              <a:rPr lang="de-DE" sz="2100" dirty="0">
                <a:solidFill>
                  <a:schemeClr val="tx1"/>
                </a:solidFill>
                <a:latin typeface="+mn-lt"/>
              </a:rPr>
              <a:t>Trends der Bevölkerungsentwicklung</a:t>
            </a:r>
            <a:br>
              <a:rPr lang="de-DE" sz="2400" dirty="0">
                <a:solidFill>
                  <a:schemeClr val="tx1"/>
                </a:solidFill>
                <a:latin typeface="+mn-lt"/>
              </a:rPr>
            </a:br>
            <a:r>
              <a:rPr lang="de-DE" sz="1500" b="0" dirty="0">
                <a:solidFill>
                  <a:schemeClr val="tx1"/>
                </a:solidFill>
                <a:latin typeface="+mn-lt"/>
              </a:rPr>
              <a:t>Prognose der anspruchsberechtigte Alterskohorte in der Angebotsart Elementar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29915B0-B0B4-8683-FDE1-06307DBA34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52E05E-3D77-4286-BAF8-EF0923B4009F}" type="slidenum">
              <a:rPr lang="de-DE" altLang="de-DE" smtClean="0"/>
              <a:pPr>
                <a:defRPr/>
              </a:pPr>
              <a:t>7</a:t>
            </a:fld>
            <a:endParaRPr lang="de-DE" alt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99D6BC2-3393-396C-F3F1-A4B172552ACF}"/>
              </a:ext>
            </a:extLst>
          </p:cNvPr>
          <p:cNvSpPr txBox="1"/>
          <p:nvPr/>
        </p:nvSpPr>
        <p:spPr>
          <a:xfrm>
            <a:off x="962208" y="5374497"/>
            <a:ext cx="7182798" cy="2192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 eaLnBrk="1" hangingPunct="1">
              <a:spcBef>
                <a:spcPct val="20000"/>
              </a:spcBef>
              <a:defRPr/>
            </a:pPr>
            <a:r>
              <a:rPr lang="de-DE" altLang="de-DE" sz="825" baseline="0" dirty="0">
                <a:solidFill>
                  <a:srgbClr val="000000"/>
                </a:solidFill>
              </a:rPr>
              <a:t>Quelle: Statistisches Landesamt, Bevölkerungsvorausberechnung von 2025; Darstellung: SKB 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7B709591-76FB-018B-1197-6EC98ABD45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716" y="1646802"/>
            <a:ext cx="6417596" cy="3700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617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263327-480C-F145-BC26-75737DF152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73D47212-7F71-656A-75BA-CE3691A973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817" y="1628800"/>
            <a:ext cx="7726313" cy="3055856"/>
          </a:xfrm>
        </p:spPr>
        <p:txBody>
          <a:bodyPr/>
          <a:lstStyle/>
          <a:p>
            <a:pPr marL="0" indent="0">
              <a:buNone/>
            </a:pPr>
            <a:r>
              <a:rPr lang="de-DE" sz="1400" dirty="0"/>
              <a:t>Der Senator für Kinder und Bildung</a:t>
            </a:r>
            <a:br>
              <a:rPr lang="de-DE" sz="1400" dirty="0"/>
            </a:br>
            <a:r>
              <a:rPr lang="de-DE" sz="1400" dirty="0" err="1"/>
              <a:t>Rembertiring</a:t>
            </a:r>
            <a:r>
              <a:rPr lang="de-DE" sz="1400" dirty="0"/>
              <a:t> 8-10</a:t>
            </a:r>
          </a:p>
          <a:p>
            <a:pPr marL="0" indent="0">
              <a:buNone/>
            </a:pPr>
            <a:r>
              <a:rPr lang="de-DE" sz="1400" dirty="0"/>
              <a:t>28195 Bremen</a:t>
            </a:r>
          </a:p>
          <a:p>
            <a:pPr marL="0" indent="0">
              <a:buNone/>
            </a:pPr>
            <a:endParaRPr lang="de-DE" sz="1200" dirty="0"/>
          </a:p>
          <a:p>
            <a:pPr marL="0" indent="0">
              <a:buNone/>
            </a:pPr>
            <a:r>
              <a:rPr lang="de-DE" sz="1400" b="1" dirty="0"/>
              <a:t>Fachliche Leitstelle Kita-Service</a:t>
            </a:r>
            <a:br>
              <a:rPr lang="de-DE" sz="1400" dirty="0"/>
            </a:br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(Kita-Planer, Vermittlungsportal, Kinder-ID, Kita-Portal)</a:t>
            </a:r>
            <a:br>
              <a:rPr lang="de-DE" sz="1400" dirty="0"/>
            </a:br>
            <a:r>
              <a:rPr lang="de-DE" sz="1400" dirty="0"/>
              <a:t>E-Mail: </a:t>
            </a:r>
            <a:r>
              <a:rPr lang="de-DE" altLang="de-DE" sz="1400" dirty="0">
                <a:solidFill>
                  <a:schemeClr val="tx2"/>
                </a:solidFill>
                <a:hlinkClick r:id="rId2"/>
              </a:rPr>
              <a:t>leitstelle.tagesbetreuung@bildung.bremen.de</a:t>
            </a:r>
            <a:br>
              <a:rPr lang="de-DE" altLang="de-DE" sz="1400" dirty="0">
                <a:solidFill>
                  <a:schemeClr val="tx2"/>
                </a:solidFill>
              </a:rPr>
            </a:br>
            <a:endParaRPr lang="de-DE" sz="14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de-DE" sz="1400" b="1" dirty="0">
                <a:solidFill>
                  <a:schemeClr val="tx2"/>
                </a:solidFill>
              </a:rPr>
              <a:t>Referat 33 – Kindertagesbetreuung in der Stadtgemeinde Bremen</a:t>
            </a:r>
            <a:br>
              <a:rPr lang="de-DE" sz="1400" dirty="0">
                <a:solidFill>
                  <a:schemeClr val="tx2"/>
                </a:solidFill>
              </a:rPr>
            </a:br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de-DE" sz="1400" dirty="0" err="1">
                <a:solidFill>
                  <a:schemeClr val="bg1">
                    <a:lumMod val="50000"/>
                  </a:schemeClr>
                </a:solidFill>
              </a:rPr>
              <a:t>u.A.</a:t>
            </a:r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 Angebotsveränderungen, neue Angebote)</a:t>
            </a:r>
            <a:br>
              <a:rPr lang="de-DE" sz="1400" dirty="0">
                <a:solidFill>
                  <a:schemeClr val="tx2"/>
                </a:solidFill>
              </a:rPr>
            </a:br>
            <a:r>
              <a:rPr lang="de-DE" sz="1400" dirty="0">
                <a:solidFill>
                  <a:schemeClr val="tx2"/>
                </a:solidFill>
              </a:rPr>
              <a:t>Ansprechpartnerin Stadtteile Huchting und Woltmershausen (kommissarisch)</a:t>
            </a:r>
          </a:p>
          <a:p>
            <a:pPr marL="0" indent="0">
              <a:buNone/>
            </a:pPr>
            <a:r>
              <a:rPr lang="de-DE" sz="1400" dirty="0">
                <a:solidFill>
                  <a:schemeClr val="tx2"/>
                </a:solidFill>
              </a:rPr>
              <a:t>Jessica Schulz		</a:t>
            </a:r>
          </a:p>
          <a:p>
            <a:pPr marL="0" indent="0">
              <a:buNone/>
            </a:pPr>
            <a:r>
              <a:rPr lang="de-DE" sz="1400" dirty="0">
                <a:solidFill>
                  <a:schemeClr val="tx2"/>
                </a:solidFill>
              </a:rPr>
              <a:t>Telefonnummer: 0421-361-83196</a:t>
            </a:r>
            <a:br>
              <a:rPr lang="de-DE" sz="1400" dirty="0">
                <a:solidFill>
                  <a:schemeClr val="tx2"/>
                </a:solidFill>
              </a:rPr>
            </a:br>
            <a:r>
              <a:rPr lang="de-DE" sz="1400" dirty="0">
                <a:solidFill>
                  <a:schemeClr val="tx2"/>
                </a:solidFill>
              </a:rPr>
              <a:t>E-Mail: </a:t>
            </a:r>
            <a:r>
              <a:rPr lang="de-DE" sz="1400" dirty="0">
                <a:solidFill>
                  <a:schemeClr val="tx2"/>
                </a:solidFill>
                <a:hlinkClick r:id="rId3"/>
              </a:rPr>
              <a:t>jessica.schulz@bildung.bremen.de</a:t>
            </a:r>
            <a:r>
              <a:rPr lang="de-DE" sz="14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8BAC7D0-98A3-4D67-9A2C-DC1E303494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52E05E-3D77-4286-BAF8-EF0923B4009F}" type="slidenum">
              <a:rPr lang="de-DE" altLang="de-DE" smtClean="0"/>
              <a:pPr>
                <a:defRPr/>
              </a:pPr>
              <a:t>8</a:t>
            </a:fld>
            <a:endParaRPr lang="de-DE" altLang="de-DE"/>
          </a:p>
        </p:txBody>
      </p:sp>
      <p:sp>
        <p:nvSpPr>
          <p:cNvPr id="5" name="Titel 2">
            <a:extLst>
              <a:ext uri="{FF2B5EF4-FFF2-40B4-BE49-F238E27FC236}">
                <a16:creationId xmlns:a16="http://schemas.microsoft.com/office/drawing/2014/main" id="{790ACFC2-7BEA-D91C-EE41-8C5D78E6F54B}"/>
              </a:ext>
            </a:extLst>
          </p:cNvPr>
          <p:cNvSpPr txBox="1">
            <a:spLocks/>
          </p:cNvSpPr>
          <p:nvPr/>
        </p:nvSpPr>
        <p:spPr bwMode="auto">
          <a:xfrm>
            <a:off x="971600" y="359205"/>
            <a:ext cx="7703268" cy="79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ptos" panose="020B0004020202020204" pitchFamily="34" charset="0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sz="2100" baseline="0" dirty="0">
                <a:solidFill>
                  <a:schemeClr val="tx1"/>
                </a:solidFill>
                <a:latin typeface="+mn-lt"/>
              </a:rPr>
              <a:t>Kontaktinformationen</a:t>
            </a:r>
            <a:br>
              <a:rPr lang="de-DE" sz="2400" baseline="0" dirty="0">
                <a:solidFill>
                  <a:schemeClr val="tx1"/>
                </a:solidFill>
                <a:latin typeface="+mn-lt"/>
              </a:rPr>
            </a:br>
            <a:r>
              <a:rPr lang="de-DE" sz="1500" b="0" baseline="0" dirty="0">
                <a:solidFill>
                  <a:schemeClr val="tx1"/>
                </a:solidFill>
                <a:latin typeface="+mn-lt"/>
              </a:rPr>
              <a:t>Für Einrichtungen und Trägervertretungen</a:t>
            </a:r>
            <a:endParaRPr lang="de-DE" sz="2400" b="0" baseline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97551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969386" y="1556792"/>
            <a:ext cx="7726313" cy="2700300"/>
          </a:xfrm>
        </p:spPr>
        <p:txBody>
          <a:bodyPr/>
          <a:lstStyle/>
          <a:p>
            <a:pPr marL="0" indent="0">
              <a:buNone/>
            </a:pPr>
            <a:r>
              <a:rPr lang="de-DE" sz="1400" dirty="0"/>
              <a:t>Der Senator für Kinder und Bildung</a:t>
            </a:r>
            <a:br>
              <a:rPr lang="de-DE" sz="1400" dirty="0"/>
            </a:br>
            <a:r>
              <a:rPr lang="de-DE" sz="1400" dirty="0" err="1"/>
              <a:t>Rembertiring</a:t>
            </a:r>
            <a:r>
              <a:rPr lang="de-DE" sz="1400" dirty="0"/>
              <a:t> 8-10</a:t>
            </a:r>
          </a:p>
          <a:p>
            <a:pPr marL="0" indent="0">
              <a:buNone/>
            </a:pPr>
            <a:r>
              <a:rPr lang="de-DE" sz="1400" dirty="0"/>
              <a:t>28195 Bremen</a:t>
            </a:r>
          </a:p>
          <a:p>
            <a:pPr>
              <a:buFont typeface="Arial" panose="020B0604020202020204" pitchFamily="34" charset="0"/>
              <a:buChar char="•"/>
            </a:pPr>
            <a:endParaRPr lang="de-DE" sz="1400" dirty="0"/>
          </a:p>
          <a:p>
            <a:pPr marL="0" indent="0">
              <a:buNone/>
            </a:pPr>
            <a:r>
              <a:rPr lang="de-DE" sz="1400" b="1" dirty="0"/>
              <a:t>Kita Portal: </a:t>
            </a:r>
            <a:r>
              <a:rPr lang="de-DE" sz="1400" dirty="0"/>
              <a:t>		</a:t>
            </a:r>
            <a:r>
              <a:rPr lang="de-DE" altLang="de-DE" sz="1400" dirty="0">
                <a:solidFill>
                  <a:schemeClr val="tx2"/>
                </a:solidFill>
                <a:hlinkClick r:id="rId2"/>
              </a:rPr>
              <a:t>https://kitaportal.bremen.de</a:t>
            </a:r>
            <a:r>
              <a:rPr lang="de-DE" altLang="de-DE" sz="1400" dirty="0">
                <a:solidFill>
                  <a:schemeClr val="tx2"/>
                </a:solidFill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endParaRPr lang="de-DE" altLang="de-DE" sz="14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de-DE" altLang="de-DE" sz="1400" b="1" dirty="0">
                <a:solidFill>
                  <a:schemeClr val="tx2"/>
                </a:solidFill>
              </a:rPr>
              <a:t>E-Mail-Elternservice:</a:t>
            </a:r>
            <a:r>
              <a:rPr lang="de-DE" altLang="de-DE" sz="1400" dirty="0">
                <a:solidFill>
                  <a:schemeClr val="tx2"/>
                </a:solidFill>
              </a:rPr>
              <a:t>	                   </a:t>
            </a:r>
            <a:r>
              <a:rPr lang="de-DE" altLang="de-DE" sz="1400" dirty="0">
                <a:solidFill>
                  <a:schemeClr val="tx2"/>
                </a:solidFill>
                <a:hlinkClick r:id="rId3"/>
              </a:rPr>
              <a:t>tagesbetreuung@bildung.bremen.de</a:t>
            </a:r>
            <a:endParaRPr lang="de-DE" altLang="de-DE" sz="1400" dirty="0">
              <a:solidFill>
                <a:schemeClr val="tx2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de-DE" altLang="de-DE" sz="14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de-DE" altLang="de-DE" sz="1400" b="1" dirty="0">
                <a:solidFill>
                  <a:schemeClr val="tx2"/>
                </a:solidFill>
              </a:rPr>
              <a:t>Kita-Hotline:</a:t>
            </a:r>
            <a:r>
              <a:rPr lang="de-DE" altLang="de-DE" sz="1400" dirty="0">
                <a:solidFill>
                  <a:schemeClr val="tx2"/>
                </a:solidFill>
              </a:rPr>
              <a:t>		0421-361-92000</a:t>
            </a:r>
          </a:p>
          <a:p>
            <a:pPr marL="0" indent="0">
              <a:buNone/>
            </a:pPr>
            <a:r>
              <a:rPr lang="de-DE" altLang="de-DE" sz="1400" dirty="0">
                <a:solidFill>
                  <a:schemeClr val="tx2"/>
                </a:solidFill>
              </a:rPr>
              <a:t>			Sprechzeiten:</a:t>
            </a:r>
            <a:br>
              <a:rPr lang="de-DE" altLang="de-DE" sz="1400" dirty="0">
                <a:solidFill>
                  <a:schemeClr val="tx2"/>
                </a:solidFill>
              </a:rPr>
            </a:br>
            <a:r>
              <a:rPr lang="de-DE" altLang="de-DE" sz="1400" dirty="0">
                <a:solidFill>
                  <a:schemeClr val="tx2"/>
                </a:solidFill>
              </a:rPr>
              <a:t>			Montags &amp; Donnerstags	09:00 bis 11:00 Uhr</a:t>
            </a:r>
            <a:br>
              <a:rPr lang="de-DE" altLang="de-DE" sz="1400" dirty="0">
                <a:solidFill>
                  <a:schemeClr val="tx2"/>
                </a:solidFill>
              </a:rPr>
            </a:br>
            <a:r>
              <a:rPr lang="de-DE" altLang="de-DE" sz="1400" dirty="0">
                <a:solidFill>
                  <a:schemeClr val="tx2"/>
                </a:solidFill>
              </a:rPr>
              <a:t>			Dienstags &amp; Mittwochs	13:30 bis 15:30 Uhr</a:t>
            </a:r>
          </a:p>
          <a:p>
            <a:endParaRPr lang="de-DE" sz="1350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de-DE" altLang="de-DE" dirty="0">
              <a:solidFill>
                <a:schemeClr val="tx2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52E05E-3D77-4286-BAF8-EF0923B4009F}" type="slidenum">
              <a:rPr lang="de-DE" altLang="de-DE" smtClean="0"/>
              <a:pPr>
                <a:defRPr/>
              </a:pPr>
              <a:t>9</a:t>
            </a:fld>
            <a:endParaRPr lang="de-DE" altLang="de-DE"/>
          </a:p>
        </p:txBody>
      </p:sp>
      <p:sp>
        <p:nvSpPr>
          <p:cNvPr id="6" name="Titel 2">
            <a:extLst>
              <a:ext uri="{FF2B5EF4-FFF2-40B4-BE49-F238E27FC236}">
                <a16:creationId xmlns:a16="http://schemas.microsoft.com/office/drawing/2014/main" id="{4861FAC7-F96C-0B04-9C17-D81789CC9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386" y="365410"/>
            <a:ext cx="7703268" cy="795338"/>
          </a:xfrm>
        </p:spPr>
        <p:txBody>
          <a:bodyPr/>
          <a:lstStyle/>
          <a:p>
            <a:r>
              <a:rPr lang="de-DE" sz="2100" dirty="0">
                <a:solidFill>
                  <a:schemeClr val="tx1"/>
                </a:solidFill>
                <a:latin typeface="+mn-lt"/>
              </a:rPr>
              <a:t>Kontaktinformationen</a:t>
            </a:r>
            <a:br>
              <a:rPr lang="de-DE" sz="2400" b="0" dirty="0">
                <a:solidFill>
                  <a:schemeClr val="tx1"/>
                </a:solidFill>
                <a:latin typeface="+mn-lt"/>
              </a:rPr>
            </a:br>
            <a:r>
              <a:rPr lang="de-DE" sz="1500" b="0" dirty="0">
                <a:solidFill>
                  <a:schemeClr val="tx1"/>
                </a:solidFill>
                <a:latin typeface="+mn-lt"/>
              </a:rPr>
              <a:t>Für Eltern und Familien </a:t>
            </a:r>
            <a:endParaRPr lang="de-DE" sz="2400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13119791"/>
      </p:ext>
    </p:extLst>
  </p:cSld>
  <p:clrMapOvr>
    <a:masterClrMapping/>
  </p:clrMapOvr>
</p:sld>
</file>

<file path=ppt/theme/theme1.xml><?xml version="1.0" encoding="utf-8"?>
<a:theme xmlns:a="http://schemas.openxmlformats.org/drawingml/2006/main" name="2_Standarddesign">
  <a:themeElements>
    <a:clrScheme name="1_Standarddesign 13">
      <a:dk1>
        <a:srgbClr val="000000"/>
      </a:dk1>
      <a:lt1>
        <a:srgbClr val="F8F8F8"/>
      </a:lt1>
      <a:dk2>
        <a:srgbClr val="000000"/>
      </a:dk2>
      <a:lt2>
        <a:srgbClr val="4D4D4D"/>
      </a:lt2>
      <a:accent1>
        <a:srgbClr val="E2001A"/>
      </a:accent1>
      <a:accent2>
        <a:srgbClr val="E2001A"/>
      </a:accent2>
      <a:accent3>
        <a:srgbClr val="FBFBFB"/>
      </a:accent3>
      <a:accent4>
        <a:srgbClr val="000000"/>
      </a:accent4>
      <a:accent5>
        <a:srgbClr val="EEAAAB"/>
      </a:accent5>
      <a:accent6>
        <a:srgbClr val="CD0016"/>
      </a:accent6>
      <a:hlink>
        <a:srgbClr val="336699"/>
      </a:hlink>
      <a:folHlink>
        <a:srgbClr val="336699"/>
      </a:folHlink>
    </a:clrScheme>
    <a:fontScheme name="1_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0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0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1_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3">
        <a:dk1>
          <a:srgbClr val="000000"/>
        </a:dk1>
        <a:lt1>
          <a:srgbClr val="F8F8F8"/>
        </a:lt1>
        <a:dk2>
          <a:srgbClr val="000000"/>
        </a:dk2>
        <a:lt2>
          <a:srgbClr val="4D4D4D"/>
        </a:lt2>
        <a:accent1>
          <a:srgbClr val="E2001A"/>
        </a:accent1>
        <a:accent2>
          <a:srgbClr val="E2001A"/>
        </a:accent2>
        <a:accent3>
          <a:srgbClr val="FBFBFB"/>
        </a:accent3>
        <a:accent4>
          <a:srgbClr val="000000"/>
        </a:accent4>
        <a:accent5>
          <a:srgbClr val="EEAAAB"/>
        </a:accent5>
        <a:accent6>
          <a:srgbClr val="CD0016"/>
        </a:accent6>
        <a:hlink>
          <a:srgbClr val="336699"/>
        </a:hlink>
        <a:folHlink>
          <a:srgbClr val="33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Vorlage 2015.potx" id="{1467445F-FC8A-4EA6-B7A1-DEFD56CAF8A5}" vid="{23EB7AC3-C3CF-4E97-BA40-DC374E407D0A}"/>
    </a:ext>
  </a:extLst>
</a:theme>
</file>

<file path=ppt/theme/theme2.xml><?xml version="1.0" encoding="utf-8"?>
<a:theme xmlns:a="http://schemas.openxmlformats.org/drawingml/2006/main" name="3_Standarddesign">
  <a:themeElements>
    <a:clrScheme name="1_Standarddesign 13">
      <a:dk1>
        <a:srgbClr val="000000"/>
      </a:dk1>
      <a:lt1>
        <a:srgbClr val="F8F8F8"/>
      </a:lt1>
      <a:dk2>
        <a:srgbClr val="000000"/>
      </a:dk2>
      <a:lt2>
        <a:srgbClr val="4D4D4D"/>
      </a:lt2>
      <a:accent1>
        <a:srgbClr val="E2001A"/>
      </a:accent1>
      <a:accent2>
        <a:srgbClr val="E2001A"/>
      </a:accent2>
      <a:accent3>
        <a:srgbClr val="FBFBFB"/>
      </a:accent3>
      <a:accent4>
        <a:srgbClr val="000000"/>
      </a:accent4>
      <a:accent5>
        <a:srgbClr val="EEAAAB"/>
      </a:accent5>
      <a:accent6>
        <a:srgbClr val="CD0016"/>
      </a:accent6>
      <a:hlink>
        <a:srgbClr val="336699"/>
      </a:hlink>
      <a:folHlink>
        <a:srgbClr val="336699"/>
      </a:folHlink>
    </a:clrScheme>
    <a:fontScheme name="1_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0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0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1_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3">
        <a:dk1>
          <a:srgbClr val="000000"/>
        </a:dk1>
        <a:lt1>
          <a:srgbClr val="F8F8F8"/>
        </a:lt1>
        <a:dk2>
          <a:srgbClr val="000000"/>
        </a:dk2>
        <a:lt2>
          <a:srgbClr val="4D4D4D"/>
        </a:lt2>
        <a:accent1>
          <a:srgbClr val="E2001A"/>
        </a:accent1>
        <a:accent2>
          <a:srgbClr val="E2001A"/>
        </a:accent2>
        <a:accent3>
          <a:srgbClr val="FBFBFB"/>
        </a:accent3>
        <a:accent4>
          <a:srgbClr val="000000"/>
        </a:accent4>
        <a:accent5>
          <a:srgbClr val="EEAAAB"/>
        </a:accent5>
        <a:accent6>
          <a:srgbClr val="CD0016"/>
        </a:accent6>
        <a:hlink>
          <a:srgbClr val="336699"/>
        </a:hlink>
        <a:folHlink>
          <a:srgbClr val="33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Vorlage 2015.potx" id="{1467445F-FC8A-4EA6-B7A1-DEFD56CAF8A5}" vid="{23EB7AC3-C3CF-4E97-BA40-DC374E407D0A}"/>
    </a:ext>
  </a:extLst>
</a:theme>
</file>

<file path=ppt/theme/theme3.xml><?xml version="1.0" encoding="utf-8"?>
<a:theme xmlns:a="http://schemas.openxmlformats.org/drawingml/2006/main" name="1_Standarddesign">
  <a:themeElements>
    <a:clrScheme name="1_Standarddesign 13">
      <a:dk1>
        <a:srgbClr val="000000"/>
      </a:dk1>
      <a:lt1>
        <a:srgbClr val="F8F8F8"/>
      </a:lt1>
      <a:dk2>
        <a:srgbClr val="000000"/>
      </a:dk2>
      <a:lt2>
        <a:srgbClr val="4D4D4D"/>
      </a:lt2>
      <a:accent1>
        <a:srgbClr val="E2001A"/>
      </a:accent1>
      <a:accent2>
        <a:srgbClr val="E2001A"/>
      </a:accent2>
      <a:accent3>
        <a:srgbClr val="FBFBFB"/>
      </a:accent3>
      <a:accent4>
        <a:srgbClr val="000000"/>
      </a:accent4>
      <a:accent5>
        <a:srgbClr val="EEAAAB"/>
      </a:accent5>
      <a:accent6>
        <a:srgbClr val="CD0016"/>
      </a:accent6>
      <a:hlink>
        <a:srgbClr val="336699"/>
      </a:hlink>
      <a:folHlink>
        <a:srgbClr val="336699"/>
      </a:folHlink>
    </a:clrScheme>
    <a:fontScheme name="1_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0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0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1_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3">
        <a:dk1>
          <a:srgbClr val="000000"/>
        </a:dk1>
        <a:lt1>
          <a:srgbClr val="F8F8F8"/>
        </a:lt1>
        <a:dk2>
          <a:srgbClr val="000000"/>
        </a:dk2>
        <a:lt2>
          <a:srgbClr val="4D4D4D"/>
        </a:lt2>
        <a:accent1>
          <a:srgbClr val="E2001A"/>
        </a:accent1>
        <a:accent2>
          <a:srgbClr val="E2001A"/>
        </a:accent2>
        <a:accent3>
          <a:srgbClr val="FBFBFB"/>
        </a:accent3>
        <a:accent4>
          <a:srgbClr val="000000"/>
        </a:accent4>
        <a:accent5>
          <a:srgbClr val="EEAAAB"/>
        </a:accent5>
        <a:accent6>
          <a:srgbClr val="CD0016"/>
        </a:accent6>
        <a:hlink>
          <a:srgbClr val="336699"/>
        </a:hlink>
        <a:folHlink>
          <a:srgbClr val="33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Vorlage 2015.potx" id="{1467445F-FC8A-4EA6-B7A1-DEFD56CAF8A5}" vid="{23EB7AC3-C3CF-4E97-BA40-DC374E407D0A}"/>
    </a:ext>
  </a:extLst>
</a:theme>
</file>

<file path=ppt/theme/theme4.xml><?xml version="1.0" encoding="utf-8"?>
<a:theme xmlns:a="http://schemas.openxmlformats.org/drawingml/2006/main" name="4_Standarddesign">
  <a:themeElements>
    <a:clrScheme name="1_Standarddesign 13">
      <a:dk1>
        <a:srgbClr val="000000"/>
      </a:dk1>
      <a:lt1>
        <a:srgbClr val="F8F8F8"/>
      </a:lt1>
      <a:dk2>
        <a:srgbClr val="000000"/>
      </a:dk2>
      <a:lt2>
        <a:srgbClr val="4D4D4D"/>
      </a:lt2>
      <a:accent1>
        <a:srgbClr val="E2001A"/>
      </a:accent1>
      <a:accent2>
        <a:srgbClr val="E2001A"/>
      </a:accent2>
      <a:accent3>
        <a:srgbClr val="FBFBFB"/>
      </a:accent3>
      <a:accent4>
        <a:srgbClr val="000000"/>
      </a:accent4>
      <a:accent5>
        <a:srgbClr val="EEAAAB"/>
      </a:accent5>
      <a:accent6>
        <a:srgbClr val="CD0016"/>
      </a:accent6>
      <a:hlink>
        <a:srgbClr val="336699"/>
      </a:hlink>
      <a:folHlink>
        <a:srgbClr val="336699"/>
      </a:folHlink>
    </a:clrScheme>
    <a:fontScheme name="1_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0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0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1_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3">
        <a:dk1>
          <a:srgbClr val="000000"/>
        </a:dk1>
        <a:lt1>
          <a:srgbClr val="F8F8F8"/>
        </a:lt1>
        <a:dk2>
          <a:srgbClr val="000000"/>
        </a:dk2>
        <a:lt2>
          <a:srgbClr val="4D4D4D"/>
        </a:lt2>
        <a:accent1>
          <a:srgbClr val="E2001A"/>
        </a:accent1>
        <a:accent2>
          <a:srgbClr val="E2001A"/>
        </a:accent2>
        <a:accent3>
          <a:srgbClr val="FBFBFB"/>
        </a:accent3>
        <a:accent4>
          <a:srgbClr val="000000"/>
        </a:accent4>
        <a:accent5>
          <a:srgbClr val="EEAAAB"/>
        </a:accent5>
        <a:accent6>
          <a:srgbClr val="CD0016"/>
        </a:accent6>
        <a:hlink>
          <a:srgbClr val="336699"/>
        </a:hlink>
        <a:folHlink>
          <a:srgbClr val="33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Vorlage 2015.potx" id="{1467445F-FC8A-4EA6-B7A1-DEFD56CAF8A5}" vid="{23EB7AC3-C3CF-4E97-BA40-DC374E407D0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Präsentation – Beteiligungsverfahren SOP – Vahr</Template>
  <TotalTime>0</TotalTime>
  <Words>712</Words>
  <Application>Microsoft Office PowerPoint</Application>
  <PresentationFormat>Bildschirmpräsentation (4:3)</PresentationFormat>
  <Paragraphs>157</Paragraphs>
  <Slides>9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4</vt:i4>
      </vt:variant>
      <vt:variant>
        <vt:lpstr>Folientitel</vt:lpstr>
      </vt:variant>
      <vt:variant>
        <vt:i4>9</vt:i4>
      </vt:variant>
    </vt:vector>
  </HeadingPairs>
  <TitlesOfParts>
    <vt:vector size="15" baseType="lpstr">
      <vt:lpstr>Arial</vt:lpstr>
      <vt:lpstr>Calibri</vt:lpstr>
      <vt:lpstr>2_Standarddesign</vt:lpstr>
      <vt:lpstr>3_Standarddesign</vt:lpstr>
      <vt:lpstr>1_Standarddesign</vt:lpstr>
      <vt:lpstr>4_Standarddesign</vt:lpstr>
      <vt:lpstr>PowerPoint-Präsentation</vt:lpstr>
      <vt:lpstr>Themen</vt:lpstr>
      <vt:lpstr>Anmeldesituation und Platzangebot Platzangebot in Einrichtungen und Kindertagespflege  zum Stichtag 01.03.2026 und 12.05.2026 </vt:lpstr>
      <vt:lpstr>Anmeldesituation und Platzangebot Platzangebot in Einrichtungen und Kindertagespflege  zum Stichtag 01.03.2026 und 12.05.2026</vt:lpstr>
      <vt:lpstr>PowerPoint-Präsentation</vt:lpstr>
      <vt:lpstr>Trends der Bevölkerungsentwicklung Prognose der anspruchsberechtigte Alterskohorte in der Angebotsart Krippe</vt:lpstr>
      <vt:lpstr>Trends der Bevölkerungsentwicklung Prognose der anspruchsberechtigte Alterskohorte in der Angebotsart Elementar</vt:lpstr>
      <vt:lpstr>PowerPoint-Präsentation</vt:lpstr>
      <vt:lpstr>Kontaktinformationen Für Eltern und Familien </vt:lpstr>
    </vt:vector>
  </TitlesOfParts>
  <Company>SfB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Schulstandortplanung 2016 bis 2025</dc:title>
  <dc:creator>de Olano, Daniel (Bildung)</dc:creator>
  <cp:lastModifiedBy>Schulz, Jessica (Kinder)</cp:lastModifiedBy>
  <cp:revision>381</cp:revision>
  <cp:lastPrinted>2025-06-30T05:41:59Z</cp:lastPrinted>
  <dcterms:created xsi:type="dcterms:W3CDTF">2016-05-23T10:37:16Z</dcterms:created>
  <dcterms:modified xsi:type="dcterms:W3CDTF">2026-06-15T07:52:48Z</dcterms:modified>
</cp:coreProperties>
</file>