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embedTrueTypeFonts="1" saveSubsetFonts="1">
  <p:sldMasterIdLst>
    <p:sldMasterId id="2147483651" r:id="rId1"/>
  </p:sldMasterIdLst>
  <p:notesMasterIdLst>
    <p:notesMasterId r:id="rId19"/>
  </p:notesMasterIdLst>
  <p:handoutMasterIdLst>
    <p:handoutMasterId r:id="rId20"/>
  </p:handoutMasterIdLst>
  <p:sldIdLst>
    <p:sldId id="259" r:id="rId2"/>
    <p:sldId id="276" r:id="rId3"/>
    <p:sldId id="284" r:id="rId4"/>
    <p:sldId id="277" r:id="rId5"/>
    <p:sldId id="283" r:id="rId6"/>
    <p:sldId id="262" r:id="rId7"/>
    <p:sldId id="261" r:id="rId8"/>
    <p:sldId id="265" r:id="rId9"/>
    <p:sldId id="268" r:id="rId10"/>
    <p:sldId id="269" r:id="rId11"/>
    <p:sldId id="281" r:id="rId12"/>
    <p:sldId id="267" r:id="rId13"/>
    <p:sldId id="272" r:id="rId14"/>
    <p:sldId id="271" r:id="rId15"/>
    <p:sldId id="280" r:id="rId16"/>
    <p:sldId id="278" r:id="rId17"/>
    <p:sldId id="275" r:id="rId18"/>
  </p:sldIdLst>
  <p:sldSz cx="9144000" cy="6858000" type="screen4x3"/>
  <p:notesSz cx="6858000" cy="9144000"/>
  <p:embeddedFontLst>
    <p:embeddedFont>
      <p:font typeface="Calibri" panose="020F0502020204030204" pitchFamily="34" charset="0"/>
      <p:regular r:id="rId21"/>
      <p:bold r:id="rId22"/>
      <p:italic r:id="rId23"/>
      <p:boldItalic r:id="rId24"/>
    </p:embeddedFont>
  </p:embeddedFontLst>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kaßen, David (Soziales)" initials="LD(" lastIdx="2" clrIdx="0">
    <p:extLst>
      <p:ext uri="{19B8F6BF-5375-455C-9EA6-DF929625EA0E}">
        <p15:presenceInfo xmlns:p15="http://schemas.microsoft.com/office/powerpoint/2012/main" userId="S-1-5-21-3170351226-4160641934-2211447670-3402" providerId="AD"/>
      </p:ext>
    </p:extLst>
  </p:cmAuthor>
  <p:cmAuthor id="2" name="Krämer, Wolf (Senatorin für Soziales, Jugend, Integration und Sport)" initials="KW(fSJIuS" lastIdx="7" clrIdx="1">
    <p:extLst>
      <p:ext uri="{19B8F6BF-5375-455C-9EA6-DF929625EA0E}">
        <p15:presenceInfo xmlns:p15="http://schemas.microsoft.com/office/powerpoint/2012/main" userId="S-1-5-21-3170351226-4160641934-2211447670-145913" providerId="AD"/>
      </p:ext>
    </p:extLst>
  </p:cmAuthor>
  <p:cmAuthor id="3" name="Schneider, Bernd (Soziales)" initials="BS" lastIdx="1" clrIdx="2">
    <p:extLst>
      <p:ext uri="{19B8F6BF-5375-455C-9EA6-DF929625EA0E}">
        <p15:presenceInfo xmlns:p15="http://schemas.microsoft.com/office/powerpoint/2012/main" userId="Schneider, Bernd (Soziales)" providerId="None"/>
      </p:ext>
    </p:extLst>
  </p:cmAuthor>
  <p:cmAuthor id="4" name="Lustig, Anne (Senatorin für Soziales, Jugend, Frauen, Integration und Sport)" initials="LA(fSJFIuS" lastIdx="9" clrIdx="3">
    <p:extLst>
      <p:ext uri="{19B8F6BF-5375-455C-9EA6-DF929625EA0E}">
        <p15:presenceInfo xmlns:p15="http://schemas.microsoft.com/office/powerpoint/2012/main" userId="S-1-5-21-3170351226-4160641934-2211447670-93322" providerId="AD"/>
      </p:ext>
    </p:extLst>
  </p:cmAuthor>
  <p:cmAuthor id="5" name="Wind, Martin (Soziales)" initials="WM(" lastIdx="9" clrIdx="4">
    <p:extLst>
      <p:ext uri="{19B8F6BF-5375-455C-9EA6-DF929625EA0E}">
        <p15:presenceInfo xmlns:p15="http://schemas.microsoft.com/office/powerpoint/2012/main" userId="S-1-5-21-3170351226-4160641934-2211447670-62386" providerId="AD"/>
      </p:ext>
    </p:extLst>
  </p:cmAuthor>
  <p:cmAuthor id="6" name="Casper, Udo (Soziales)" initials="CU(" lastIdx="11" clrIdx="5">
    <p:extLst>
      <p:ext uri="{19B8F6BF-5375-455C-9EA6-DF929625EA0E}">
        <p15:presenceInfo xmlns:p15="http://schemas.microsoft.com/office/powerpoint/2012/main" userId="S-1-5-21-3170351226-4160641934-2211447670-801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73"/>
    <a:srgbClr val="FF0000"/>
    <a:srgbClr val="DD0418"/>
    <a:srgbClr val="CF0E26"/>
    <a:srgbClr val="003A66"/>
    <a:srgbClr val="D9000F"/>
    <a:srgbClr val="FFFFFF"/>
    <a:srgbClr val="003964"/>
    <a:srgbClr val="0069B8"/>
    <a:srgbClr val="0046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682" autoAdjust="0"/>
    <p:restoredTop sz="94605" autoAdjust="0"/>
  </p:normalViewPr>
  <p:slideViewPr>
    <p:cSldViewPr>
      <p:cViewPr varScale="1">
        <p:scale>
          <a:sx n="88" d="100"/>
          <a:sy n="88" d="100"/>
        </p:scale>
        <p:origin x="1027" y="6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8" d="100"/>
          <a:sy n="88" d="100"/>
        </p:scale>
        <p:origin x="3822"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1.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3.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2.fntdata"/><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pivotSource>
    <c:name>[LK_UMA_Auswertungen_aktuell.xlsx]Piv_BHV!PivotTable3</c:name>
    <c:fmtId val="-1"/>
  </c:pivotSource>
  <c:chart>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ysClr val="windowText" lastClr="000000"/>
                  </a:solidFill>
                  <a:latin typeface="+mn-lt"/>
                  <a:ea typeface="+mn-ea"/>
                  <a:cs typeface="+mn-cs"/>
                </a:defRPr>
              </a:pPr>
              <a:endParaRPr lang="de-DE"/>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ysClr val="windowText" lastClr="000000"/>
                  </a:solidFill>
                  <a:latin typeface="+mn-lt"/>
                  <a:ea typeface="+mn-ea"/>
                  <a:cs typeface="+mn-cs"/>
                </a:defRPr>
              </a:pPr>
              <a:endParaRPr lang="de-DE"/>
            </a:p>
          </c:txPr>
          <c:showLegendKey val="0"/>
          <c:showVal val="1"/>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dLbl>
          <c:idx val="0"/>
          <c:layout>
            <c:manualLayout>
              <c:x val="0"/>
              <c:y val="-4.8506944444444526E-2"/>
            </c:manualLayout>
          </c:layout>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ysClr val="windowText" lastClr="000000"/>
                  </a:solidFill>
                  <a:latin typeface="+mn-lt"/>
                  <a:ea typeface="+mn-ea"/>
                  <a:cs typeface="+mn-cs"/>
                </a:defRPr>
              </a:pPr>
              <a:endParaRPr lang="de-DE"/>
            </a:p>
          </c:txPr>
          <c:showLegendKey val="0"/>
          <c:showVal val="1"/>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dLbl>
          <c:idx val="0"/>
          <c:layout>
            <c:manualLayout>
              <c:x val="0"/>
              <c:y val="0"/>
            </c:manualLayout>
          </c:layout>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ysClr val="windowText" lastClr="000000"/>
                  </a:solidFill>
                  <a:latin typeface="+mn-lt"/>
                  <a:ea typeface="+mn-ea"/>
                  <a:cs typeface="+mn-cs"/>
                </a:defRPr>
              </a:pPr>
              <a:endParaRPr lang="de-DE"/>
            </a:p>
          </c:txPr>
          <c:showLegendKey val="0"/>
          <c:showVal val="1"/>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ysClr val="windowText" lastClr="000000"/>
                  </a:solidFill>
                  <a:latin typeface="+mn-lt"/>
                  <a:ea typeface="+mn-ea"/>
                  <a:cs typeface="+mn-cs"/>
                </a:defRPr>
              </a:pPr>
              <a:endParaRPr lang="de-DE"/>
            </a:p>
          </c:txPr>
          <c:showLegendKey val="0"/>
          <c:showVal val="1"/>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dLbl>
          <c:idx val="0"/>
          <c:layout>
            <c:manualLayout>
              <c:x val="0"/>
              <c:y val="0"/>
            </c:manualLayout>
          </c:layout>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ysClr val="windowText" lastClr="000000"/>
                  </a:solidFill>
                  <a:latin typeface="+mn-lt"/>
                  <a:ea typeface="+mn-ea"/>
                  <a:cs typeface="+mn-cs"/>
                </a:defRPr>
              </a:pPr>
              <a:endParaRPr lang="de-DE"/>
            </a:p>
          </c:txPr>
          <c:showLegendKey val="0"/>
          <c:showVal val="1"/>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ysClr val="windowText" lastClr="000000"/>
                  </a:solidFill>
                  <a:latin typeface="+mn-lt"/>
                  <a:ea typeface="+mn-ea"/>
                  <a:cs typeface="+mn-cs"/>
                </a:defRPr>
              </a:pPr>
              <a:endParaRPr lang="de-DE"/>
            </a:p>
          </c:txPr>
          <c:showLegendKey val="0"/>
          <c:showVal val="1"/>
          <c:showCatName val="0"/>
          <c:showSerName val="0"/>
          <c:showPercent val="0"/>
          <c:showBubbleSize val="0"/>
          <c:extLst>
            <c:ext xmlns:c15="http://schemas.microsoft.com/office/drawing/2012/chart" uri="{CE6537A1-D6FC-4f65-9D91-7224C49458BB}"/>
          </c:extLst>
        </c:dLbl>
      </c:pivotFmt>
      <c:pivotFmt>
        <c:idx val="7"/>
        <c:spPr>
          <a:solidFill>
            <a:schemeClr val="accent2"/>
          </a:solidFill>
          <a:ln>
            <a:noFill/>
          </a:ln>
          <a:effectLst/>
        </c:spPr>
        <c:dLbl>
          <c:idx val="0"/>
          <c:layout>
            <c:manualLayout>
              <c:x val="0"/>
              <c:y val="-4.8506944444444526E-2"/>
            </c:manualLayout>
          </c:layout>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ysClr val="windowText" lastClr="000000"/>
                  </a:solidFill>
                  <a:latin typeface="+mn-lt"/>
                  <a:ea typeface="+mn-ea"/>
                  <a:cs typeface="+mn-cs"/>
                </a:defRPr>
              </a:pPr>
              <a:endParaRPr lang="de-DE"/>
            </a:p>
          </c:txPr>
          <c:showLegendKey val="0"/>
          <c:showVal val="1"/>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ysClr val="windowText" lastClr="000000"/>
                  </a:solidFill>
                  <a:latin typeface="+mn-lt"/>
                  <a:ea typeface="+mn-ea"/>
                  <a:cs typeface="+mn-cs"/>
                </a:defRPr>
              </a:pPr>
              <a:endParaRPr lang="de-DE"/>
            </a:p>
          </c:txPr>
          <c:showLegendKey val="0"/>
          <c:showVal val="1"/>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dLbl>
          <c:idx val="0"/>
          <c:layout>
            <c:manualLayout>
              <c:x val="0"/>
              <c:y val="0"/>
            </c:manualLayout>
          </c:layout>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ysClr val="windowText" lastClr="000000"/>
                  </a:solidFill>
                  <a:latin typeface="+mn-lt"/>
                  <a:ea typeface="+mn-ea"/>
                  <a:cs typeface="+mn-cs"/>
                </a:defRPr>
              </a:pPr>
              <a:endParaRPr lang="de-DE"/>
            </a:p>
          </c:txPr>
          <c:showLegendKey val="0"/>
          <c:showVal val="1"/>
          <c:showCatName val="0"/>
          <c:showSerName val="0"/>
          <c:showPercent val="0"/>
          <c:showBubbleSize val="0"/>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ysClr val="windowText" lastClr="000000"/>
                  </a:solidFill>
                  <a:latin typeface="+mn-lt"/>
                  <a:ea typeface="+mn-ea"/>
                  <a:cs typeface="+mn-cs"/>
                </a:defRPr>
              </a:pPr>
              <a:endParaRPr lang="de-DE"/>
            </a:p>
          </c:txPr>
          <c:showLegendKey val="0"/>
          <c:showVal val="1"/>
          <c:showCatName val="0"/>
          <c:showSerName val="0"/>
          <c:showPercent val="0"/>
          <c:showBubbleSize val="0"/>
          <c:extLst>
            <c:ext xmlns:c15="http://schemas.microsoft.com/office/drawing/2012/chart" uri="{CE6537A1-D6FC-4f65-9D91-7224C49458BB}"/>
          </c:extLst>
        </c:dLbl>
      </c:pivotFmt>
      <c:pivotFmt>
        <c:idx val="11"/>
        <c:spPr>
          <a:solidFill>
            <a:schemeClr val="accent2"/>
          </a:solidFill>
          <a:ln>
            <a:noFill/>
          </a:ln>
          <a:effectLst/>
        </c:spPr>
        <c:dLbl>
          <c:idx val="0"/>
          <c:layout>
            <c:manualLayout>
              <c:x val="0"/>
              <c:y val="-4.8506944444444526E-2"/>
            </c:manualLayout>
          </c:layout>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ysClr val="windowText" lastClr="000000"/>
                  </a:solidFill>
                  <a:latin typeface="+mn-lt"/>
                  <a:ea typeface="+mn-ea"/>
                  <a:cs typeface="+mn-cs"/>
                </a:defRPr>
              </a:pPr>
              <a:endParaRPr lang="de-DE"/>
            </a:p>
          </c:txPr>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col"/>
        <c:grouping val="stacked"/>
        <c:varyColors val="0"/>
        <c:ser>
          <c:idx val="0"/>
          <c:order val="0"/>
          <c:tx>
            <c:strRef>
              <c:f>Piv_BHV!$B$4:$B$5</c:f>
              <c:strCache>
                <c:ptCount val="1"/>
                <c:pt idx="0">
                  <c:v>männlich</c:v>
                </c:pt>
              </c:strCache>
            </c:strRef>
          </c:tx>
          <c:spPr>
            <a:solidFill>
              <a:schemeClr val="accent1"/>
            </a:solidFill>
            <a:ln>
              <a:noFill/>
            </a:ln>
            <a:effectLst/>
          </c:spPr>
          <c:invertIfNegative val="0"/>
          <c:dPt>
            <c:idx val="2"/>
            <c:invertIfNegative val="0"/>
            <c:bubble3D val="0"/>
            <c:extLst>
              <c:ext xmlns:c16="http://schemas.microsoft.com/office/drawing/2014/chart" uri="{C3380CC4-5D6E-409C-BE32-E72D297353CC}">
                <c16:uniqueId val="{00000000-28BC-489A-92C0-0BE7E212B6CA}"/>
              </c:ext>
            </c:extLst>
          </c:dPt>
          <c:dLbls>
            <c:dLbl>
              <c:idx val="2"/>
              <c:layout>
                <c:manualLayout>
                  <c:x val="0"/>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8BC-489A-92C0-0BE7E212B6CA}"/>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ysClr val="windowText" lastClr="000000"/>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Piv_BHV!$A$6:$A$14</c:f>
              <c:strCache>
                <c:ptCount val="8"/>
                <c:pt idx="0">
                  <c:v>2017</c:v>
                </c:pt>
                <c:pt idx="1">
                  <c:v>2018</c:v>
                </c:pt>
                <c:pt idx="2">
                  <c:v>2019</c:v>
                </c:pt>
                <c:pt idx="3">
                  <c:v>2020</c:v>
                </c:pt>
                <c:pt idx="4">
                  <c:v>2021</c:v>
                </c:pt>
                <c:pt idx="5">
                  <c:v>2022</c:v>
                </c:pt>
                <c:pt idx="6">
                  <c:v>2023</c:v>
                </c:pt>
                <c:pt idx="7">
                  <c:v>2024</c:v>
                </c:pt>
              </c:strCache>
            </c:strRef>
          </c:cat>
          <c:val>
            <c:numRef>
              <c:f>Piv_BHV!$B$6:$B$14</c:f>
              <c:numCache>
                <c:formatCode>General</c:formatCode>
                <c:ptCount val="8"/>
                <c:pt idx="0">
                  <c:v>4</c:v>
                </c:pt>
                <c:pt idx="1">
                  <c:v>5</c:v>
                </c:pt>
                <c:pt idx="2">
                  <c:v>1</c:v>
                </c:pt>
                <c:pt idx="3">
                  <c:v>3</c:v>
                </c:pt>
                <c:pt idx="4">
                  <c:v>7</c:v>
                </c:pt>
                <c:pt idx="5">
                  <c:v>15</c:v>
                </c:pt>
                <c:pt idx="6">
                  <c:v>33</c:v>
                </c:pt>
                <c:pt idx="7">
                  <c:v>8</c:v>
                </c:pt>
              </c:numCache>
            </c:numRef>
          </c:val>
          <c:extLst>
            <c:ext xmlns:c16="http://schemas.microsoft.com/office/drawing/2014/chart" uri="{C3380CC4-5D6E-409C-BE32-E72D297353CC}">
              <c16:uniqueId val="{00000001-28BC-489A-92C0-0BE7E212B6CA}"/>
            </c:ext>
          </c:extLst>
        </c:ser>
        <c:ser>
          <c:idx val="1"/>
          <c:order val="1"/>
          <c:tx>
            <c:strRef>
              <c:f>Piv_BHV!$C$4:$C$5</c:f>
              <c:strCache>
                <c:ptCount val="1"/>
                <c:pt idx="0">
                  <c:v>weiblich</c:v>
                </c:pt>
              </c:strCache>
            </c:strRef>
          </c:tx>
          <c:spPr>
            <a:solidFill>
              <a:schemeClr val="accent2"/>
            </a:solidFill>
            <a:ln>
              <a:noFill/>
            </a:ln>
            <a:effectLst/>
          </c:spPr>
          <c:invertIfNegative val="0"/>
          <c:dPt>
            <c:idx val="2"/>
            <c:invertIfNegative val="0"/>
            <c:bubble3D val="0"/>
            <c:extLst>
              <c:ext xmlns:c16="http://schemas.microsoft.com/office/drawing/2014/chart" uri="{C3380CC4-5D6E-409C-BE32-E72D297353CC}">
                <c16:uniqueId val="{00000002-28BC-489A-92C0-0BE7E212B6CA}"/>
              </c:ext>
            </c:extLst>
          </c:dPt>
          <c:dLbls>
            <c:dLbl>
              <c:idx val="2"/>
              <c:layout>
                <c:manualLayout>
                  <c:x val="0"/>
                  <c:y val="-4.85069444444445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8BC-489A-92C0-0BE7E212B6CA}"/>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ysClr val="windowText" lastClr="000000"/>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Piv_BHV!$A$6:$A$14</c:f>
              <c:strCache>
                <c:ptCount val="8"/>
                <c:pt idx="0">
                  <c:v>2017</c:v>
                </c:pt>
                <c:pt idx="1">
                  <c:v>2018</c:v>
                </c:pt>
                <c:pt idx="2">
                  <c:v>2019</c:v>
                </c:pt>
                <c:pt idx="3">
                  <c:v>2020</c:v>
                </c:pt>
                <c:pt idx="4">
                  <c:v>2021</c:v>
                </c:pt>
                <c:pt idx="5">
                  <c:v>2022</c:v>
                </c:pt>
                <c:pt idx="6">
                  <c:v>2023</c:v>
                </c:pt>
                <c:pt idx="7">
                  <c:v>2024</c:v>
                </c:pt>
              </c:strCache>
            </c:strRef>
          </c:cat>
          <c:val>
            <c:numRef>
              <c:f>Piv_BHV!$C$6:$C$14</c:f>
              <c:numCache>
                <c:formatCode>General</c:formatCode>
                <c:ptCount val="8"/>
                <c:pt idx="2">
                  <c:v>1</c:v>
                </c:pt>
                <c:pt idx="4">
                  <c:v>1</c:v>
                </c:pt>
                <c:pt idx="6">
                  <c:v>3</c:v>
                </c:pt>
                <c:pt idx="7">
                  <c:v>3</c:v>
                </c:pt>
              </c:numCache>
            </c:numRef>
          </c:val>
          <c:extLst>
            <c:ext xmlns:c16="http://schemas.microsoft.com/office/drawing/2014/chart" uri="{C3380CC4-5D6E-409C-BE32-E72D297353CC}">
              <c16:uniqueId val="{00000003-28BC-489A-92C0-0BE7E212B6CA}"/>
            </c:ext>
          </c:extLst>
        </c:ser>
        <c:dLbls>
          <c:showLegendKey val="0"/>
          <c:showVal val="0"/>
          <c:showCatName val="0"/>
          <c:showSerName val="0"/>
          <c:showPercent val="0"/>
          <c:showBubbleSize val="0"/>
        </c:dLbls>
        <c:gapWidth val="150"/>
        <c:overlap val="100"/>
        <c:axId val="902582144"/>
        <c:axId val="902583784"/>
      </c:barChart>
      <c:catAx>
        <c:axId val="9025821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mn-lt"/>
                <a:ea typeface="+mn-ea"/>
                <a:cs typeface="+mn-cs"/>
              </a:defRPr>
            </a:pPr>
            <a:endParaRPr lang="de-DE"/>
          </a:p>
        </c:txPr>
        <c:crossAx val="902583784"/>
        <c:crosses val="autoZero"/>
        <c:auto val="1"/>
        <c:lblAlgn val="ctr"/>
        <c:lblOffset val="100"/>
        <c:noMultiLvlLbl val="0"/>
      </c:catAx>
      <c:valAx>
        <c:axId val="9025837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mn-lt"/>
                <a:ea typeface="+mn-ea"/>
                <a:cs typeface="+mn-cs"/>
              </a:defRPr>
            </a:pPr>
            <a:endParaRPr lang="de-DE"/>
          </a:p>
        </c:txPr>
        <c:crossAx val="9025821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50" b="1" i="0" u="none" strike="noStrike" kern="1200" baseline="0">
              <a:solidFill>
                <a:sysClr val="windowText" lastClr="000000"/>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82FF4C5-EACE-4CDF-B2A1-E6F942041CBC}" type="datetimeFigureOut">
              <a:rPr lang="de-DE" smtClean="0"/>
              <a:t>06.06.2024</a:t>
            </a:fld>
            <a:endParaRPr lang="de-DE"/>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38EA24B-2D6A-4E55-AEA4-EE3286F3F688}" type="slidenum">
              <a:rPr lang="de-DE" smtClean="0"/>
              <a:t>‹Nr.›</a:t>
            </a:fld>
            <a:endParaRPr lang="de-DE"/>
          </a:p>
        </p:txBody>
      </p:sp>
    </p:spTree>
    <p:extLst>
      <p:ext uri="{BB962C8B-B14F-4D97-AF65-F5344CB8AC3E}">
        <p14:creationId xmlns:p14="http://schemas.microsoft.com/office/powerpoint/2010/main" val="35191649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92586B-6224-479B-A1D3-D96F423BCE95}" type="datetimeFigureOut">
              <a:rPr lang="de-DE" smtClean="0"/>
              <a:t>06.06.2024</a:t>
            </a:fld>
            <a:endParaRPr lang="de-DE"/>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C90642-A40F-40E1-9AFC-2DB90DF296CD}" type="slidenum">
              <a:rPr lang="de-DE" smtClean="0"/>
              <a:t>‹Nr.›</a:t>
            </a:fld>
            <a:endParaRPr lang="de-DE"/>
          </a:p>
        </p:txBody>
      </p:sp>
    </p:spTree>
    <p:extLst>
      <p:ext uri="{BB962C8B-B14F-4D97-AF65-F5344CB8AC3E}">
        <p14:creationId xmlns:p14="http://schemas.microsoft.com/office/powerpoint/2010/main" val="18634108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elfolie_mit_Grafik">
    <p:spTree>
      <p:nvGrpSpPr>
        <p:cNvPr id="1" name=""/>
        <p:cNvGrpSpPr/>
        <p:nvPr/>
      </p:nvGrpSpPr>
      <p:grpSpPr>
        <a:xfrm>
          <a:off x="0" y="0"/>
          <a:ext cx="0" cy="0"/>
          <a:chOff x="0" y="0"/>
          <a:chExt cx="0" cy="0"/>
        </a:xfrm>
      </p:grpSpPr>
      <p:pic>
        <p:nvPicPr>
          <p:cNvPr id="8" name="Grafik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15231" y="5719697"/>
            <a:ext cx="3141118" cy="906230"/>
          </a:xfrm>
          <a:prstGeom prst="rect">
            <a:avLst/>
          </a:prstGeom>
        </p:spPr>
      </p:pic>
      <p:sp>
        <p:nvSpPr>
          <p:cNvPr id="14" name="Untertitel 2"/>
          <p:cNvSpPr>
            <a:spLocks noGrp="1"/>
          </p:cNvSpPr>
          <p:nvPr>
            <p:ph type="subTitle" idx="1"/>
          </p:nvPr>
        </p:nvSpPr>
        <p:spPr>
          <a:xfrm>
            <a:off x="1979712" y="3717032"/>
            <a:ext cx="6552728" cy="1584176"/>
          </a:xfrm>
        </p:spPr>
        <p:txBody>
          <a:bodyPr>
            <a:normAutofit/>
          </a:bodyPr>
          <a:lstStyle>
            <a:lvl1pPr marL="0" indent="0" algn="r">
              <a:buNone/>
              <a:defRPr sz="2800">
                <a:latin typeface="Arial" panose="020B0604020202020204" pitchFamily="34" charset="0"/>
                <a:cs typeface="Arial" panose="020B0604020202020204" pitchFamily="34" charset="0"/>
              </a:defRPr>
            </a:lvl1pPr>
          </a:lstStyle>
          <a:p>
            <a:endParaRPr lang="de-DE" sz="2800" dirty="0">
              <a:solidFill>
                <a:schemeClr val="tx1"/>
              </a:solidFill>
            </a:endParaRPr>
          </a:p>
        </p:txBody>
      </p:sp>
      <p:sp>
        <p:nvSpPr>
          <p:cNvPr id="2" name="Titel 1"/>
          <p:cNvSpPr>
            <a:spLocks noGrp="1"/>
          </p:cNvSpPr>
          <p:nvPr>
            <p:ph type="ctrTitle"/>
          </p:nvPr>
        </p:nvSpPr>
        <p:spPr>
          <a:xfrm>
            <a:off x="760040" y="2130425"/>
            <a:ext cx="7772400" cy="1298575"/>
          </a:xfrm>
        </p:spPr>
        <p:txBody>
          <a:bodyPr>
            <a:normAutofit/>
          </a:bodyPr>
          <a:lstStyle>
            <a:lvl1pPr algn="r" defTabSz="914400" rtl="0" eaLnBrk="1" latinLnBrk="0" hangingPunct="1">
              <a:spcBef>
                <a:spcPct val="0"/>
              </a:spcBef>
              <a:buNone/>
              <a:defRPr lang="de-DE" sz="3600" b="0" kern="1200" baseline="0" dirty="0">
                <a:solidFill>
                  <a:srgbClr val="003373"/>
                </a:solidFill>
                <a:latin typeface="Arial" charset="0"/>
                <a:ea typeface="+mj-ea"/>
                <a:cs typeface="+mj-cs"/>
              </a:defRPr>
            </a:lvl1pPr>
          </a:lstStyle>
          <a:p>
            <a:endParaRPr lang="de-DE" dirty="0"/>
          </a:p>
        </p:txBody>
      </p:sp>
    </p:spTree>
    <p:extLst>
      <p:ext uri="{BB962C8B-B14F-4D97-AF65-F5344CB8AC3E}">
        <p14:creationId xmlns:p14="http://schemas.microsoft.com/office/powerpoint/2010/main" val="291350015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14" name="Rechteck 13" descr="Dieses Elemtent ist eine rote Akzentlinie." title="rote Akzentlinie"/>
          <p:cNvSpPr/>
          <p:nvPr userDrawn="1"/>
        </p:nvSpPr>
        <p:spPr>
          <a:xfrm>
            <a:off x="467544" y="935008"/>
            <a:ext cx="8208912" cy="58864"/>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1" name="Grafik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08104" y="6043537"/>
            <a:ext cx="3178696" cy="917072"/>
          </a:xfrm>
          <a:prstGeom prst="rect">
            <a:avLst/>
          </a:prstGeom>
        </p:spPr>
      </p:pic>
      <p:sp>
        <p:nvSpPr>
          <p:cNvPr id="3" name="Inhaltsplatzhalter 2"/>
          <p:cNvSpPr>
            <a:spLocks noGrp="1"/>
          </p:cNvSpPr>
          <p:nvPr>
            <p:ph idx="1" hasCustomPrompt="1"/>
          </p:nvPr>
        </p:nvSpPr>
        <p:spPr>
          <a:xfrm>
            <a:off x="446856" y="1267603"/>
            <a:ext cx="8229600" cy="4525963"/>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400">
                <a:latin typeface="Arial" panose="020B0604020202020204" pitchFamily="34" charset="0"/>
                <a:cs typeface="Arial" panose="020B0604020202020204" pitchFamily="34" charset="0"/>
              </a:defRPr>
            </a:lvl1pPr>
            <a:lvl2pPr marL="800100" marR="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0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de-DE" sz="2400" dirty="0" smtClean="0">
                <a:latin typeface="Arial" panose="020B0604020202020204" pitchFamily="34" charset="0"/>
                <a:cs typeface="Arial" panose="020B0604020202020204" pitchFamily="34" charset="0"/>
              </a:rPr>
              <a:t>Hier kommt Aufzählungstext Erste Ebene</a:t>
            </a:r>
            <a:endParaRPr lang="de-DE" dirty="0" smtClean="0"/>
          </a:p>
          <a:p>
            <a:pPr marL="800100" marR="0" lvl="1"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de-DE" sz="2000" dirty="0" smtClean="0">
                <a:latin typeface="Arial" panose="020B0604020202020204" pitchFamily="34" charset="0"/>
                <a:cs typeface="Arial" panose="020B0604020202020204" pitchFamily="34" charset="0"/>
              </a:rPr>
              <a:t>Zweite Ebene</a:t>
            </a:r>
          </a:p>
          <a:p>
            <a:pPr lvl="1"/>
            <a:endParaRPr lang="de-DE" dirty="0" smtClean="0"/>
          </a:p>
          <a:p>
            <a:pPr lvl="1"/>
            <a:endParaRPr lang="de-DE" dirty="0" smtClean="0"/>
          </a:p>
          <a:p>
            <a:pPr lvl="1"/>
            <a:endParaRPr lang="de-DE" dirty="0" smtClean="0"/>
          </a:p>
          <a:p>
            <a:pPr lvl="1"/>
            <a:endParaRPr lang="de-DE" dirty="0" smtClean="0"/>
          </a:p>
          <a:p>
            <a:pPr lvl="1"/>
            <a:endParaRPr lang="de-DE" dirty="0"/>
          </a:p>
        </p:txBody>
      </p:sp>
      <p:sp>
        <p:nvSpPr>
          <p:cNvPr id="2" name="Titel 1"/>
          <p:cNvSpPr>
            <a:spLocks noGrp="1"/>
          </p:cNvSpPr>
          <p:nvPr>
            <p:ph type="title"/>
          </p:nvPr>
        </p:nvSpPr>
        <p:spPr/>
        <p:txBody>
          <a:bodyPr/>
          <a:lstStyle/>
          <a:p>
            <a:r>
              <a:rPr lang="de-DE" smtClean="0"/>
              <a:t>Titelmasterformat durch Klicken bearbeiten</a:t>
            </a:r>
            <a:endParaRPr lang="de-DE"/>
          </a:p>
        </p:txBody>
      </p:sp>
      <p:sp>
        <p:nvSpPr>
          <p:cNvPr id="4" name="Textfeld 3"/>
          <p:cNvSpPr txBox="1"/>
          <p:nvPr userDrawn="1"/>
        </p:nvSpPr>
        <p:spPr>
          <a:xfrm>
            <a:off x="446856" y="6185688"/>
            <a:ext cx="1080120" cy="267648"/>
          </a:xfrm>
          <a:prstGeom prst="rect">
            <a:avLst/>
          </a:prstGeom>
        </p:spPr>
        <p:txBody>
          <a:bodyPr vert="horz" wrap="square" lIns="91440" tIns="45720" rIns="91440" bIns="45720" rtlCol="0">
            <a:normAutofit fontScale="47500" lnSpcReduction="20000"/>
          </a:bodyPr>
          <a:lstStyle/>
          <a:p>
            <a:pPr algn="r"/>
            <a:endParaRPr lang="de-DE" sz="2800" dirty="0" smtClean="0">
              <a:latin typeface="Arial" charset="0"/>
            </a:endParaRPr>
          </a:p>
        </p:txBody>
      </p:sp>
      <p:sp>
        <p:nvSpPr>
          <p:cNvPr id="5" name="Textfeld 4"/>
          <p:cNvSpPr txBox="1"/>
          <p:nvPr userDrawn="1"/>
        </p:nvSpPr>
        <p:spPr>
          <a:xfrm>
            <a:off x="611560" y="6185688"/>
            <a:ext cx="3816424" cy="483672"/>
          </a:xfrm>
          <a:prstGeom prst="rect">
            <a:avLst/>
          </a:prstGeom>
        </p:spPr>
        <p:txBody>
          <a:bodyPr vert="horz" wrap="square" lIns="91440" tIns="45720" rIns="91440" bIns="45720" rtlCol="0">
            <a:normAutofit lnSpcReduction="10000"/>
          </a:bodyPr>
          <a:lstStyle/>
          <a:p>
            <a:pPr algn="r"/>
            <a:endParaRPr lang="de-DE" sz="2800" dirty="0" smtClean="0">
              <a:latin typeface="Arial" charset="0"/>
            </a:endParaRPr>
          </a:p>
        </p:txBody>
      </p:sp>
      <p:sp>
        <p:nvSpPr>
          <p:cNvPr id="6" name="Textfeld 5"/>
          <p:cNvSpPr txBox="1"/>
          <p:nvPr userDrawn="1"/>
        </p:nvSpPr>
        <p:spPr>
          <a:xfrm>
            <a:off x="467544" y="6401712"/>
            <a:ext cx="1781880" cy="267648"/>
          </a:xfrm>
          <a:prstGeom prst="rect">
            <a:avLst/>
          </a:prstGeom>
        </p:spPr>
        <p:txBody>
          <a:bodyPr vert="horz" wrap="square" lIns="91440" tIns="45720" rIns="91440" bIns="45720" rtlCol="0">
            <a:normAutofit fontScale="47500" lnSpcReduction="20000"/>
          </a:bodyPr>
          <a:lstStyle/>
          <a:p>
            <a:pPr algn="l"/>
            <a:fld id="{5D933D6A-513D-4C15-B460-6E6829FD3D24}" type="slidenum">
              <a:rPr lang="de-DE" sz="2800" smtClean="0">
                <a:latin typeface="Arial" charset="0"/>
              </a:rPr>
              <a:t>‹Nr.›</a:t>
            </a:fld>
            <a:endParaRPr lang="de-DE" sz="2800" dirty="0" smtClean="0">
              <a:latin typeface="Arial" charset="0"/>
            </a:endParaRPr>
          </a:p>
        </p:txBody>
      </p:sp>
    </p:spTree>
    <p:extLst>
      <p:ext uri="{BB962C8B-B14F-4D97-AF65-F5344CB8AC3E}">
        <p14:creationId xmlns:p14="http://schemas.microsoft.com/office/powerpoint/2010/main" val="328048045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430183"/>
          </a:xfrm>
          <a:prstGeom prst="rect">
            <a:avLst/>
          </a:prstGeom>
        </p:spPr>
        <p:txBody>
          <a:bodyPr vert="horz" lIns="91440" tIns="45720" rIns="91440" bIns="45720" rtlCol="0" anchor="ctr">
            <a:noAutofit/>
          </a:bodyPr>
          <a:lstStyle/>
          <a:p>
            <a:r>
              <a:rPr lang="de-DE" dirty="0" smtClean="0"/>
              <a:t>Überschrift</a:t>
            </a:r>
            <a:endParaRPr lang="de-DE" dirty="0"/>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de-DE"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Hier kommt Aufzählungstext Erste Ebene</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de-DE" sz="2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Zweite Ebene</a:t>
            </a:r>
          </a:p>
          <a:p>
            <a:pPr lvl="0"/>
            <a:endParaRPr lang="de-DE" dirty="0"/>
          </a:p>
        </p:txBody>
      </p:sp>
    </p:spTree>
    <p:extLst>
      <p:ext uri="{BB962C8B-B14F-4D97-AF65-F5344CB8AC3E}">
        <p14:creationId xmlns:p14="http://schemas.microsoft.com/office/powerpoint/2010/main" val="325304088"/>
      </p:ext>
    </p:extLst>
  </p:cSld>
  <p:clrMap bg1="lt1" tx1="dk1" bg2="lt2" tx2="dk2" accent1="accent1" accent2="accent2" accent3="accent3" accent4="accent4" accent5="accent5" accent6="accent6" hlink="hlink" folHlink="folHlink"/>
  <p:sldLayoutIdLst>
    <p:sldLayoutId id="2147483656" r:id="rId1"/>
    <p:sldLayoutId id="2147483653" r:id="rId2"/>
  </p:sldLayoutIdLst>
  <p:timing>
    <p:tnLst>
      <p:par>
        <p:cTn id="1" dur="indefinite" restart="never" nodeType="tmRoot"/>
      </p:par>
    </p:tnLst>
  </p:timing>
  <p:hf hdr="0" ftr="0" dt="0"/>
  <p:txStyles>
    <p:titleStyle>
      <a:lvl1pPr algn="l" defTabSz="914400" rtl="0" eaLnBrk="1" latinLnBrk="0" hangingPunct="1">
        <a:spcBef>
          <a:spcPct val="0"/>
        </a:spcBef>
        <a:buNone/>
        <a:defRPr sz="2800" b="1" kern="1200">
          <a:solidFill>
            <a:schemeClr val="tx1"/>
          </a:solidFill>
          <a:latin typeface="Arial" panose="020B0604020202020204" pitchFamily="34" charset="0"/>
          <a:ea typeface="+mj-ea"/>
          <a:cs typeface="Arial" panose="020B0604020202020204" pitchFamily="34" charset="0"/>
        </a:defRPr>
      </a:lvl1pPr>
    </p:titleStyle>
    <p:bodyStyle>
      <a:lvl1pPr marL="342900" marR="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3200" kern="1200">
          <a:solidFill>
            <a:schemeClr val="tx1"/>
          </a:solidFill>
          <a:latin typeface="+mn-lt"/>
          <a:ea typeface="+mn-ea"/>
          <a:cs typeface="+mn-cs"/>
        </a:defRPr>
      </a:lvl1pPr>
      <a:lvl2pPr marL="742950" marR="0"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tertitel 7"/>
          <p:cNvSpPr>
            <a:spLocks noGrp="1"/>
          </p:cNvSpPr>
          <p:nvPr>
            <p:ph type="subTitle" idx="1"/>
          </p:nvPr>
        </p:nvSpPr>
        <p:spPr>
          <a:xfrm>
            <a:off x="760040" y="3717032"/>
            <a:ext cx="7772400" cy="1584176"/>
          </a:xfrm>
        </p:spPr>
        <p:txBody>
          <a:bodyPr>
            <a:normAutofit/>
          </a:bodyPr>
          <a:lstStyle/>
          <a:p>
            <a:pPr algn="ctr"/>
            <a:r>
              <a:rPr lang="de-DE" sz="2000" dirty="0" smtClean="0"/>
              <a:t>Berichtszeitraum: 01.01.2023 – 31.05.2024</a:t>
            </a:r>
          </a:p>
          <a:p>
            <a:pPr algn="ctr"/>
            <a:r>
              <a:rPr lang="de-DE" sz="2000" dirty="0" smtClean="0"/>
              <a:t>Stand 05. Juni 2024</a:t>
            </a:r>
          </a:p>
          <a:p>
            <a:pPr algn="ctr"/>
            <a:endParaRPr lang="de-DE" sz="2000" dirty="0"/>
          </a:p>
        </p:txBody>
      </p:sp>
      <p:sp>
        <p:nvSpPr>
          <p:cNvPr id="7" name="Titel 6"/>
          <p:cNvSpPr>
            <a:spLocks noGrp="1"/>
          </p:cNvSpPr>
          <p:nvPr>
            <p:ph type="ctrTitle"/>
          </p:nvPr>
        </p:nvSpPr>
        <p:spPr/>
        <p:txBody>
          <a:bodyPr>
            <a:normAutofit/>
          </a:bodyPr>
          <a:lstStyle/>
          <a:p>
            <a:pPr algn="ctr"/>
            <a:r>
              <a:rPr lang="de-DE" dirty="0" smtClean="0"/>
              <a:t>Lagebild umA</a:t>
            </a:r>
            <a:br>
              <a:rPr lang="de-DE" dirty="0" smtClean="0"/>
            </a:br>
            <a:endParaRPr lang="de-DE" dirty="0"/>
          </a:p>
        </p:txBody>
      </p:sp>
    </p:spTree>
    <p:extLst>
      <p:ext uri="{BB962C8B-B14F-4D97-AF65-F5344CB8AC3E}">
        <p14:creationId xmlns:p14="http://schemas.microsoft.com/office/powerpoint/2010/main" val="38092650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t>Zugänge nach Staatsangehörigkeit</a:t>
            </a:r>
            <a:endParaRPr lang="de-DE" dirty="0"/>
          </a:p>
        </p:txBody>
      </p:sp>
      <p:sp>
        <p:nvSpPr>
          <p:cNvPr id="7" name="Rectangle 2"/>
          <p:cNvSpPr>
            <a:spLocks noChangeArrowheads="1"/>
          </p:cNvSpPr>
          <p:nvPr/>
        </p:nvSpPr>
        <p:spPr bwMode="auto">
          <a:xfrm>
            <a:off x="1259632" y="1531640"/>
            <a:ext cx="9270434" cy="361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1124744"/>
            <a:ext cx="6048672"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252157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1" y="2492896"/>
            <a:ext cx="9144000" cy="5036175"/>
          </a:xfrm>
        </p:spPr>
        <p:txBody>
          <a:bodyPr>
            <a:normAutofit/>
          </a:bodyPr>
          <a:lstStyle/>
          <a:p>
            <a:endParaRPr lang="de-DE" dirty="0"/>
          </a:p>
          <a:p>
            <a:endParaRPr lang="de-DE" dirty="0" smtClean="0"/>
          </a:p>
          <a:p>
            <a:endParaRPr lang="de-DE" dirty="0"/>
          </a:p>
          <a:p>
            <a:endParaRPr lang="de-DE" dirty="0" smtClean="0"/>
          </a:p>
          <a:p>
            <a:endParaRPr lang="de-DE" sz="1600" dirty="0" smtClean="0"/>
          </a:p>
          <a:p>
            <a:endParaRPr lang="de-DE" sz="1600" dirty="0"/>
          </a:p>
          <a:p>
            <a:endParaRPr lang="de-DE" sz="1600" dirty="0" smtClean="0"/>
          </a:p>
          <a:p>
            <a:r>
              <a:rPr lang="de-DE" sz="1600" dirty="0" smtClean="0"/>
              <a:t>In </a:t>
            </a:r>
            <a:r>
              <a:rPr lang="de-DE" sz="1600" dirty="0"/>
              <a:t>dieser Grafik werden alle im Berichtszeitraum durchgeführten Umverteilungen dargestellt.</a:t>
            </a:r>
            <a:endParaRPr lang="de-DE" sz="1600" dirty="0" smtClean="0"/>
          </a:p>
        </p:txBody>
      </p:sp>
      <p:sp>
        <p:nvSpPr>
          <p:cNvPr id="3" name="Titel 2"/>
          <p:cNvSpPr>
            <a:spLocks noGrp="1"/>
          </p:cNvSpPr>
          <p:nvPr>
            <p:ph type="title"/>
          </p:nvPr>
        </p:nvSpPr>
        <p:spPr/>
        <p:txBody>
          <a:bodyPr/>
          <a:lstStyle/>
          <a:p>
            <a:r>
              <a:rPr lang="de-DE" dirty="0"/>
              <a:t>Umverteilung 01.01.2017 – </a:t>
            </a:r>
            <a:r>
              <a:rPr lang="de-DE" dirty="0" smtClean="0"/>
              <a:t>31.05.2024</a:t>
            </a:r>
            <a:endParaRPr lang="de-DE"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268760"/>
            <a:ext cx="6552728" cy="3744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769155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t>Fallzahlen und Verläufe 2024 (Stadt Bremen)</a:t>
            </a:r>
            <a:endParaRPr lang="de-DE" dirty="0"/>
          </a:p>
        </p:txBody>
      </p:sp>
      <p:sp>
        <p:nvSpPr>
          <p:cNvPr id="7" name="Rectangle 2"/>
          <p:cNvSpPr>
            <a:spLocks noChangeArrowheads="1"/>
          </p:cNvSpPr>
          <p:nvPr/>
        </p:nvSpPr>
        <p:spPr bwMode="auto">
          <a:xfrm>
            <a:off x="1259632" y="1531640"/>
            <a:ext cx="9270434" cy="361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196752"/>
            <a:ext cx="6768752" cy="36724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035106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t>Gesetzl. Ausschlussgründe zur Umverteilung (Stadt Bremen) </a:t>
            </a:r>
            <a:endParaRPr lang="de-DE" dirty="0"/>
          </a:p>
        </p:txBody>
      </p:sp>
      <p:sp>
        <p:nvSpPr>
          <p:cNvPr id="7" name="Rectangle 2"/>
          <p:cNvSpPr>
            <a:spLocks noChangeArrowheads="1"/>
          </p:cNvSpPr>
          <p:nvPr/>
        </p:nvSpPr>
        <p:spPr bwMode="auto">
          <a:xfrm>
            <a:off x="1259632" y="1531640"/>
            <a:ext cx="9270434" cy="361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268760"/>
            <a:ext cx="6336704" cy="3384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43262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p:cNvSpPr>
            <a:spLocks noGrp="1"/>
          </p:cNvSpPr>
          <p:nvPr>
            <p:ph idx="1"/>
          </p:nvPr>
        </p:nvSpPr>
        <p:spPr>
          <a:xfrm>
            <a:off x="9144000" y="-4422049"/>
            <a:ext cx="2907294" cy="362217"/>
          </a:xfrm>
        </p:spPr>
        <p:txBody>
          <a:bodyPr>
            <a:normAutofit fontScale="92500" lnSpcReduction="20000"/>
          </a:bodyPr>
          <a:lstStyle/>
          <a:p>
            <a:endParaRPr lang="de-DE" dirty="0"/>
          </a:p>
        </p:txBody>
      </p:sp>
      <p:sp>
        <p:nvSpPr>
          <p:cNvPr id="6" name="Titel 5"/>
          <p:cNvSpPr>
            <a:spLocks noGrp="1"/>
          </p:cNvSpPr>
          <p:nvPr>
            <p:ph type="title"/>
          </p:nvPr>
        </p:nvSpPr>
        <p:spPr>
          <a:xfrm>
            <a:off x="467544" y="260648"/>
            <a:ext cx="8229600" cy="430183"/>
          </a:xfrm>
        </p:spPr>
        <p:txBody>
          <a:bodyPr/>
          <a:lstStyle/>
          <a:p>
            <a:r>
              <a:rPr lang="de-DE" dirty="0" smtClean="0"/>
              <a:t>umA 31.05.2024 Geschlecht / Alter / Herkunft (Stadt Bremen)</a:t>
            </a:r>
            <a:endParaRPr lang="de-DE" dirty="0"/>
          </a:p>
        </p:txBody>
      </p:sp>
      <p:sp>
        <p:nvSpPr>
          <p:cNvPr id="7" name="Rectangle 2"/>
          <p:cNvSpPr>
            <a:spLocks noChangeArrowheads="1"/>
          </p:cNvSpPr>
          <p:nvPr/>
        </p:nvSpPr>
        <p:spPr bwMode="auto">
          <a:xfrm>
            <a:off x="1259632" y="1531640"/>
            <a:ext cx="9270434" cy="361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052736"/>
            <a:ext cx="6840760" cy="4896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8489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a:bodyPr>
          <a:lstStyle/>
          <a:p>
            <a:endParaRPr lang="de-DE" dirty="0" smtClean="0"/>
          </a:p>
          <a:p>
            <a:endParaRPr lang="de-DE" dirty="0"/>
          </a:p>
          <a:p>
            <a:endParaRPr lang="de-DE" dirty="0" smtClean="0"/>
          </a:p>
          <a:p>
            <a:endParaRPr lang="de-DE" dirty="0"/>
          </a:p>
          <a:p>
            <a:endParaRPr lang="de-DE" dirty="0" smtClean="0"/>
          </a:p>
          <a:p>
            <a:endParaRPr lang="de-DE" dirty="0"/>
          </a:p>
          <a:p>
            <a:endParaRPr lang="de-DE" dirty="0" smtClean="0"/>
          </a:p>
          <a:p>
            <a:endParaRPr lang="de-DE" dirty="0"/>
          </a:p>
          <a:p>
            <a:endParaRPr lang="de-DE" sz="1600" dirty="0" smtClean="0"/>
          </a:p>
          <a:p>
            <a:r>
              <a:rPr lang="de-DE" sz="1600" dirty="0" smtClean="0"/>
              <a:t>Bei der Berechnung der Aufnahmequoten werden alle Aufnahmen seit dem 01.05.2017 kumuliert betrachtet. </a:t>
            </a:r>
            <a:endParaRPr lang="de-DE" sz="1600" dirty="0"/>
          </a:p>
        </p:txBody>
      </p:sp>
      <p:sp>
        <p:nvSpPr>
          <p:cNvPr id="3" name="Titel 2"/>
          <p:cNvSpPr>
            <a:spLocks noGrp="1"/>
          </p:cNvSpPr>
          <p:nvPr>
            <p:ph type="title"/>
          </p:nvPr>
        </p:nvSpPr>
        <p:spPr/>
        <p:txBody>
          <a:bodyPr/>
          <a:lstStyle/>
          <a:p>
            <a:r>
              <a:rPr lang="de-DE" dirty="0"/>
              <a:t>umA Aufnahmequote Land Bremen</a:t>
            </a:r>
          </a:p>
        </p:txBody>
      </p:sp>
      <p:pic>
        <p:nvPicPr>
          <p:cNvPr id="5" name="Grafik 4"/>
          <p:cNvPicPr/>
          <p:nvPr/>
        </p:nvPicPr>
        <p:blipFill>
          <a:blip r:embed="rId2">
            <a:extLst>
              <a:ext uri="{28A0092B-C50C-407E-A947-70E740481C1C}">
                <a14:useLocalDpi xmlns:a14="http://schemas.microsoft.com/office/drawing/2010/main" val="0"/>
              </a:ext>
            </a:extLst>
          </a:blip>
          <a:srcRect/>
          <a:stretch>
            <a:fillRect/>
          </a:stretch>
        </p:blipFill>
        <p:spPr bwMode="auto">
          <a:xfrm>
            <a:off x="683568" y="1340768"/>
            <a:ext cx="7272808" cy="3442335"/>
          </a:xfrm>
          <a:prstGeom prst="rect">
            <a:avLst/>
          </a:prstGeom>
          <a:noFill/>
          <a:extLst/>
        </p:spPr>
      </p:pic>
    </p:spTree>
    <p:extLst>
      <p:ext uri="{BB962C8B-B14F-4D97-AF65-F5344CB8AC3E}">
        <p14:creationId xmlns:p14="http://schemas.microsoft.com/office/powerpoint/2010/main" val="30754684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sz="2000" dirty="0" smtClean="0"/>
              <a:t>Vergleich der IST- und SOLL-Quote des Landes Bremen </a:t>
            </a:r>
            <a:endParaRPr lang="de-DE" sz="2000" dirty="0"/>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124744"/>
            <a:ext cx="6552728" cy="4104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96193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t>Aktueller Stand</a:t>
            </a:r>
            <a:endParaRPr lang="de-DE" dirty="0"/>
          </a:p>
        </p:txBody>
      </p:sp>
      <p:sp>
        <p:nvSpPr>
          <p:cNvPr id="7" name="Rectangle 2"/>
          <p:cNvSpPr>
            <a:spLocks noChangeArrowheads="1"/>
          </p:cNvSpPr>
          <p:nvPr/>
        </p:nvSpPr>
        <p:spPr bwMode="auto">
          <a:xfrm>
            <a:off x="457200" y="-55659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8" name="Rectangle 3"/>
          <p:cNvSpPr>
            <a:spLocks noChangeArrowheads="1"/>
          </p:cNvSpPr>
          <p:nvPr/>
        </p:nvSpPr>
        <p:spPr bwMode="auto">
          <a:xfrm>
            <a:off x="457201" y="2286778"/>
            <a:ext cx="10904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smtClean="0">
              <a:ln>
                <a:noFill/>
              </a:ln>
              <a:solidFill>
                <a:schemeClr val="tx1"/>
              </a:solidFill>
              <a:effectLst/>
              <a:latin typeface="Arial" panose="020B0604020202020204" pitchFamily="34" charset="0"/>
            </a:endParaRPr>
          </a:p>
        </p:txBody>
      </p:sp>
      <p:sp>
        <p:nvSpPr>
          <p:cNvPr id="9" name="Inhaltsplatzhalter 8"/>
          <p:cNvSpPr>
            <a:spLocks noGrp="1"/>
          </p:cNvSpPr>
          <p:nvPr>
            <p:ph idx="1"/>
          </p:nvPr>
        </p:nvSpPr>
        <p:spPr/>
        <p:txBody>
          <a:bodyPr>
            <a:normAutofit/>
          </a:bodyPr>
          <a:lstStyle/>
          <a:p>
            <a:pPr marL="342900" indent="-342900">
              <a:buFont typeface="Arial" panose="020B0604020202020204" pitchFamily="34" charset="0"/>
              <a:buChar char="•"/>
            </a:pPr>
            <a:r>
              <a:rPr lang="de-DE" dirty="0" smtClean="0"/>
              <a:t>Die Erstaufnahmeeinrichtung Steinsetzerstraße meldete im laufenden Monat Juni bis zum 05.06.2024 dreizehn Aufnahmen. </a:t>
            </a:r>
          </a:p>
          <a:p>
            <a:pPr marL="342900" indent="-342900">
              <a:buFont typeface="Arial" panose="020B0604020202020204" pitchFamily="34" charset="0"/>
              <a:buChar char="•"/>
            </a:pPr>
            <a:r>
              <a:rPr lang="de-DE" dirty="0" smtClean="0"/>
              <a:t>Die Einrichtung ist mit Stand 05.06.2024 mit 35 Personen belegt (darunter 31 vorläufige Inobhutnahmen), das Haus am Damm ist mit neun Personen belegt</a:t>
            </a:r>
            <a:r>
              <a:rPr lang="de-DE" dirty="0"/>
              <a:t>, </a:t>
            </a:r>
            <a:r>
              <a:rPr lang="de-DE" dirty="0" smtClean="0"/>
              <a:t>die Erstaufnahmeeinrichtung </a:t>
            </a:r>
            <a:r>
              <a:rPr lang="de-DE" dirty="0"/>
              <a:t>für unbegleitete minderjährige </a:t>
            </a:r>
            <a:r>
              <a:rPr lang="de-DE" dirty="0" smtClean="0"/>
              <a:t>Mädchen (MEA) mit zehn Personen. </a:t>
            </a:r>
          </a:p>
          <a:p>
            <a:pPr algn="just"/>
            <a:endParaRPr lang="de-DE" dirty="0" smtClean="0"/>
          </a:p>
          <a:p>
            <a:pPr marL="342900" indent="-342900" algn="just">
              <a:buFont typeface="Arial" panose="020B0604020202020204" pitchFamily="34" charset="0"/>
              <a:buChar char="•"/>
            </a:pPr>
            <a:endParaRPr lang="de-DE" dirty="0"/>
          </a:p>
          <a:p>
            <a:pPr algn="just"/>
            <a:endParaRPr lang="de-DE" dirty="0" smtClean="0"/>
          </a:p>
        </p:txBody>
      </p:sp>
    </p:spTree>
    <p:extLst>
      <p:ext uri="{BB962C8B-B14F-4D97-AF65-F5344CB8AC3E}">
        <p14:creationId xmlns:p14="http://schemas.microsoft.com/office/powerpoint/2010/main" val="42020857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t>Allgemeines</a:t>
            </a:r>
            <a:endParaRPr lang="de-DE" dirty="0"/>
          </a:p>
        </p:txBody>
      </p:sp>
      <p:sp>
        <p:nvSpPr>
          <p:cNvPr id="7" name="Rectangle 2"/>
          <p:cNvSpPr>
            <a:spLocks noChangeArrowheads="1"/>
          </p:cNvSpPr>
          <p:nvPr/>
        </p:nvSpPr>
        <p:spPr bwMode="auto">
          <a:xfrm>
            <a:off x="457200" y="-55659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8" name="Rectangle 3"/>
          <p:cNvSpPr>
            <a:spLocks noChangeArrowheads="1"/>
          </p:cNvSpPr>
          <p:nvPr/>
        </p:nvSpPr>
        <p:spPr bwMode="auto">
          <a:xfrm>
            <a:off x="457201" y="2286778"/>
            <a:ext cx="10904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smtClean="0">
              <a:ln>
                <a:noFill/>
              </a:ln>
              <a:solidFill>
                <a:schemeClr val="tx1"/>
              </a:solidFill>
              <a:effectLst/>
              <a:latin typeface="Arial" panose="020B0604020202020204" pitchFamily="34" charset="0"/>
            </a:endParaRPr>
          </a:p>
        </p:txBody>
      </p:sp>
      <p:sp>
        <p:nvSpPr>
          <p:cNvPr id="9" name="Inhaltsplatzhalter 8"/>
          <p:cNvSpPr>
            <a:spLocks noGrp="1"/>
          </p:cNvSpPr>
          <p:nvPr>
            <p:ph idx="1"/>
          </p:nvPr>
        </p:nvSpPr>
        <p:spPr/>
        <p:txBody>
          <a:bodyPr>
            <a:normAutofit fontScale="92500" lnSpcReduction="20000"/>
          </a:bodyPr>
          <a:lstStyle/>
          <a:p>
            <a:pPr marL="342900" indent="-342900">
              <a:buFont typeface="Arial" panose="020B0604020202020204" pitchFamily="34" charset="0"/>
              <a:buChar char="•"/>
            </a:pPr>
            <a:r>
              <a:rPr lang="de-DE" dirty="0" smtClean="0"/>
              <a:t>Im April 2023 haben die Verfahren zur landesinternen Verteilung der umA in vorläufiger Inobhutnahme begonnen. Die Stadtgemeinde Bremen ist für 80 von 100, die Stadtgemeinde Bremerhaven für 20 von 100 aller vorläufigen Inobhutnahmen im Land Bremen zuständig. </a:t>
            </a:r>
          </a:p>
          <a:p>
            <a:pPr marL="342900" indent="-342900">
              <a:buFont typeface="Arial" panose="020B0604020202020204" pitchFamily="34" charset="0"/>
              <a:buChar char="•"/>
            </a:pPr>
            <a:r>
              <a:rPr lang="de-DE" dirty="0" smtClean="0"/>
              <a:t>Mit Stand 05.06.2024 hat die Zuständigkeit in 182 Fällen auf die Stadtgemeinde Bremerhaven gewechselt. </a:t>
            </a:r>
          </a:p>
          <a:p>
            <a:pPr marL="342900" indent="-342900">
              <a:buFont typeface="Arial" panose="020B0604020202020204" pitchFamily="34" charset="0"/>
              <a:buChar char="•"/>
            </a:pPr>
            <a:r>
              <a:rPr lang="de-DE" dirty="0" smtClean="0"/>
              <a:t>Nachfolgend werden die Zahlen für beide Kommunen dargestellt. Zu beachten ist bei der Interpretation der Daten, dass vor einem Zuständigkeitsübergang aus Bremen nach Bremerhaven etwaige Ausschlussgründe bereits geprüft worden sind. </a:t>
            </a:r>
          </a:p>
          <a:p>
            <a:pPr marL="342900" indent="-342900" algn="just">
              <a:buFont typeface="Arial" panose="020B0604020202020204" pitchFamily="34" charset="0"/>
              <a:buChar char="•"/>
            </a:pPr>
            <a:endParaRPr lang="de-DE" dirty="0" smtClean="0"/>
          </a:p>
          <a:p>
            <a:pPr algn="just"/>
            <a:r>
              <a:rPr lang="de-DE" dirty="0" smtClean="0"/>
              <a:t> </a:t>
            </a:r>
          </a:p>
          <a:p>
            <a:pPr marL="342900" indent="-342900">
              <a:buFont typeface="Arial" panose="020B0604020202020204" pitchFamily="34" charset="0"/>
              <a:buChar char="•"/>
            </a:pPr>
            <a:endParaRPr lang="de-DE" dirty="0"/>
          </a:p>
        </p:txBody>
      </p:sp>
    </p:spTree>
    <p:extLst>
      <p:ext uri="{BB962C8B-B14F-4D97-AF65-F5344CB8AC3E}">
        <p14:creationId xmlns:p14="http://schemas.microsoft.com/office/powerpoint/2010/main" val="5777602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a:t>In der Stadtgemeinde Bremerhaven angekommene umA </a:t>
            </a:r>
          </a:p>
        </p:txBody>
      </p:sp>
      <p:graphicFrame>
        <p:nvGraphicFramePr>
          <p:cNvPr id="4" name="Diagramm 3"/>
          <p:cNvGraphicFramePr/>
          <p:nvPr>
            <p:extLst>
              <p:ext uri="{D42A27DB-BD31-4B8C-83A1-F6EECF244321}">
                <p14:modId xmlns:p14="http://schemas.microsoft.com/office/powerpoint/2010/main" val="2502930620"/>
              </p:ext>
            </p:extLst>
          </p:nvPr>
        </p:nvGraphicFramePr>
        <p:xfrm>
          <a:off x="899592" y="1124744"/>
          <a:ext cx="7344816" cy="41764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19477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t>Zugänge und Zuständigkeitswechsel im Land Bremen seit 01.04.2023 </a:t>
            </a:r>
            <a:endParaRPr lang="de-DE"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340768"/>
            <a:ext cx="6768752" cy="2952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146132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smtClean="0"/>
              <a:t>Fallverläufe kumulativ im Land Bremen </a:t>
            </a:r>
            <a:endParaRPr lang="de-DE"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340768"/>
            <a:ext cx="6984776" cy="3888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7444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sz="2400" dirty="0" smtClean="0"/>
              <a:t>Anzahl vorläufiger Inobhutnahmen 2017- 31.5.2024 in der Stadtgemeinde Bremen </a:t>
            </a:r>
            <a:endParaRPr lang="de-DE" sz="2400" dirty="0"/>
          </a:p>
        </p:txBody>
      </p:sp>
      <p:sp>
        <p:nvSpPr>
          <p:cNvPr id="3" name="Textfeld 2"/>
          <p:cNvSpPr txBox="1"/>
          <p:nvPr/>
        </p:nvSpPr>
        <p:spPr>
          <a:xfrm>
            <a:off x="755576" y="5119915"/>
            <a:ext cx="7488832" cy="914400"/>
          </a:xfrm>
          <a:prstGeom prst="rect">
            <a:avLst/>
          </a:prstGeom>
        </p:spPr>
        <p:txBody>
          <a:bodyPr vert="horz" wrap="none" lIns="91440" tIns="45720" rIns="91440" bIns="45720" rtlCol="0">
            <a:normAutofit/>
          </a:bodyPr>
          <a:lstStyle/>
          <a:p>
            <a:endParaRPr lang="de-DE" sz="1400" dirty="0">
              <a:latin typeface="Arial" charset="0"/>
            </a:endParaRPr>
          </a:p>
          <a:p>
            <a:endParaRPr lang="de-DE" sz="1400" dirty="0" smtClean="0">
              <a:latin typeface="Arial"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484784"/>
            <a:ext cx="7200800" cy="3744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268678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p:cNvSpPr>
            <a:spLocks noGrp="1"/>
          </p:cNvSpPr>
          <p:nvPr>
            <p:ph idx="1"/>
          </p:nvPr>
        </p:nvSpPr>
        <p:spPr>
          <a:xfrm>
            <a:off x="9144000" y="-4422049"/>
            <a:ext cx="2907294" cy="362217"/>
          </a:xfrm>
        </p:spPr>
        <p:txBody>
          <a:bodyPr>
            <a:normAutofit fontScale="92500" lnSpcReduction="20000"/>
          </a:bodyPr>
          <a:lstStyle/>
          <a:p>
            <a:endParaRPr lang="de-DE" dirty="0"/>
          </a:p>
        </p:txBody>
      </p:sp>
      <p:sp>
        <p:nvSpPr>
          <p:cNvPr id="6" name="Titel 5"/>
          <p:cNvSpPr>
            <a:spLocks noGrp="1"/>
          </p:cNvSpPr>
          <p:nvPr>
            <p:ph type="title"/>
          </p:nvPr>
        </p:nvSpPr>
        <p:spPr/>
        <p:txBody>
          <a:bodyPr/>
          <a:lstStyle/>
          <a:p>
            <a:r>
              <a:rPr lang="de-DE" dirty="0" smtClean="0"/>
              <a:t>Vorläufige Inobhutnahme 2022-2024, monatlich</a:t>
            </a:r>
            <a:endParaRPr lang="de-DE" dirty="0"/>
          </a:p>
        </p:txBody>
      </p:sp>
      <p:sp>
        <p:nvSpPr>
          <p:cNvPr id="7" name="Rectangle 2"/>
          <p:cNvSpPr>
            <a:spLocks noChangeArrowheads="1"/>
          </p:cNvSpPr>
          <p:nvPr/>
        </p:nvSpPr>
        <p:spPr bwMode="auto">
          <a:xfrm>
            <a:off x="1259632" y="1531640"/>
            <a:ext cx="9270434" cy="361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268760"/>
            <a:ext cx="7416824" cy="3456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833141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t>Durchschnittliche Belegung EAE / 2019-2024</a:t>
            </a:r>
            <a:endParaRPr lang="de-DE" dirty="0"/>
          </a:p>
        </p:txBody>
      </p:sp>
      <p:sp>
        <p:nvSpPr>
          <p:cNvPr id="7" name="Rectangle 2"/>
          <p:cNvSpPr>
            <a:spLocks noChangeArrowheads="1"/>
          </p:cNvSpPr>
          <p:nvPr/>
        </p:nvSpPr>
        <p:spPr bwMode="auto">
          <a:xfrm>
            <a:off x="1259632" y="1531640"/>
            <a:ext cx="9270434" cy="361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340768"/>
            <a:ext cx="6696744" cy="3384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433374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p:cNvSpPr>
            <a:spLocks noGrp="1"/>
          </p:cNvSpPr>
          <p:nvPr>
            <p:ph idx="1"/>
          </p:nvPr>
        </p:nvSpPr>
        <p:spPr>
          <a:xfrm>
            <a:off x="9144000" y="-4422049"/>
            <a:ext cx="2907294" cy="362217"/>
          </a:xfrm>
        </p:spPr>
        <p:txBody>
          <a:bodyPr>
            <a:normAutofit fontScale="92500" lnSpcReduction="20000"/>
          </a:bodyPr>
          <a:lstStyle/>
          <a:p>
            <a:endParaRPr lang="de-DE" dirty="0"/>
          </a:p>
        </p:txBody>
      </p:sp>
      <p:sp>
        <p:nvSpPr>
          <p:cNvPr id="6" name="Titel 5"/>
          <p:cNvSpPr>
            <a:spLocks noGrp="1"/>
          </p:cNvSpPr>
          <p:nvPr>
            <p:ph type="title"/>
          </p:nvPr>
        </p:nvSpPr>
        <p:spPr/>
        <p:txBody>
          <a:bodyPr/>
          <a:lstStyle/>
          <a:p>
            <a:r>
              <a:rPr lang="de-DE" dirty="0" smtClean="0"/>
              <a:t>Staatsangehörigkeit einreisender </a:t>
            </a:r>
            <a:r>
              <a:rPr lang="de-DE" dirty="0" err="1" smtClean="0"/>
              <a:t>umA</a:t>
            </a:r>
            <a:endParaRPr lang="de-DE" dirty="0"/>
          </a:p>
        </p:txBody>
      </p:sp>
      <p:sp>
        <p:nvSpPr>
          <p:cNvPr id="7" name="Rectangle 2"/>
          <p:cNvSpPr>
            <a:spLocks noChangeArrowheads="1"/>
          </p:cNvSpPr>
          <p:nvPr/>
        </p:nvSpPr>
        <p:spPr bwMode="auto">
          <a:xfrm>
            <a:off x="1259632" y="1531640"/>
            <a:ext cx="9270434" cy="361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1340768"/>
            <a:ext cx="4686300" cy="3744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6098629"/>
      </p:ext>
    </p:extLst>
  </p:cSld>
  <p:clrMapOvr>
    <a:masterClrMapping/>
  </p:clrMapOvr>
  <p:timing>
    <p:tnLst>
      <p:par>
        <p:cTn id="1" dur="indefinite" restart="never" nodeType="tmRoot"/>
      </p:par>
    </p:tnLst>
  </p:timing>
</p:sld>
</file>

<file path=ppt/theme/theme1.xml><?xml version="1.0" encoding="utf-8"?>
<a:theme xmlns:a="http://schemas.openxmlformats.org/drawingml/2006/main" name="Münkewarf">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ormAutofit/>
      </a:bodyPr>
      <a:lstStyle>
        <a:defPPr algn="r">
          <a:defRPr sz="2800" dirty="0" smtClean="0">
            <a:latin typeface="Arial" charset="0"/>
          </a:defRPr>
        </a:defPPr>
      </a:lstStyle>
    </a:txDef>
  </a:objectDefaults>
  <a:extraClrSchemeLst/>
  <a:extLst>
    <a:ext uri="{05A4C25C-085E-4340-85A3-A5531E510DB2}">
      <thm15:themeFamily xmlns:thm15="http://schemas.microsoft.com/office/thememl/2012/main" name="Präsentation1" id="{92DDB404-F7F4-43AF-8C1A-7F881E615F09}" vid="{AFA0A4E3-881E-49F7-9F8D-CC9BDFDE346F}"/>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271</Words>
  <Application>Microsoft Office PowerPoint</Application>
  <PresentationFormat>Bildschirmpräsentation (4:3)</PresentationFormat>
  <Paragraphs>45</Paragraphs>
  <Slides>17</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17</vt:i4>
      </vt:variant>
    </vt:vector>
  </HeadingPairs>
  <TitlesOfParts>
    <vt:vector size="20" baseType="lpstr">
      <vt:lpstr>Calibri</vt:lpstr>
      <vt:lpstr>Arial</vt:lpstr>
      <vt:lpstr>Münkewarf</vt:lpstr>
      <vt:lpstr>Lagebild umA </vt:lpstr>
      <vt:lpstr>Allgemeines</vt:lpstr>
      <vt:lpstr>In der Stadtgemeinde Bremerhaven angekommene umA </vt:lpstr>
      <vt:lpstr>Zugänge und Zuständigkeitswechsel im Land Bremen seit 01.04.2023 </vt:lpstr>
      <vt:lpstr>Fallverläufe kumulativ im Land Bremen </vt:lpstr>
      <vt:lpstr>Anzahl vorläufiger Inobhutnahmen 2017- 31.5.2024 in der Stadtgemeinde Bremen </vt:lpstr>
      <vt:lpstr>Vorläufige Inobhutnahme 2022-2024, monatlich</vt:lpstr>
      <vt:lpstr>Durchschnittliche Belegung EAE / 2019-2024</vt:lpstr>
      <vt:lpstr>Staatsangehörigkeit einreisender umA</vt:lpstr>
      <vt:lpstr>Zugänge nach Staatsangehörigkeit</vt:lpstr>
      <vt:lpstr>Umverteilung 01.01.2017 – 31.05.2024</vt:lpstr>
      <vt:lpstr>Fallzahlen und Verläufe 2024 (Stadt Bremen)</vt:lpstr>
      <vt:lpstr>Gesetzl. Ausschlussgründe zur Umverteilung (Stadt Bremen) </vt:lpstr>
      <vt:lpstr>umA 31.05.2024 Geschlecht / Alter / Herkunft (Stadt Bremen)</vt:lpstr>
      <vt:lpstr>umA Aufnahmequote Land Bremen</vt:lpstr>
      <vt:lpstr>Vergleich der IST- und SOLL-Quote des Landes Bremen </vt:lpstr>
      <vt:lpstr>Aktueller Stand</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Präsentation SJIS</dc:title>
  <dc:creator>Vordruckmanagement SJIS</dc:creator>
  <cp:lastModifiedBy>Fiedler, Claudia (OA Neustadt/Woltmershausen)</cp:lastModifiedBy>
  <cp:revision>163</cp:revision>
  <dcterms:created xsi:type="dcterms:W3CDTF">2020-11-16T09:16:47Z</dcterms:created>
  <dcterms:modified xsi:type="dcterms:W3CDTF">2024-06-06T13:21:32Z</dcterms:modified>
</cp:coreProperties>
</file>